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0"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 id="317" r:id="rId66"/>
    <p:sldId id="318" r:id="rId67"/>
    <p:sldId id="319" r:id="rId68"/>
    <p:sldId id="320" r:id="rId69"/>
    <p:sldId id="321" r:id="rId70"/>
    <p:sldId id="322" r:id="rId71"/>
    <p:sldId id="323" r:id="rId72"/>
    <p:sldId id="324" r:id="rId73"/>
  </p:sldIdLst>
  <p:sldSz cy="6858000" cx="12192000"/>
  <p:notesSz cx="6858000" cy="9144000"/>
  <p:embeddedFontLst>
    <p:embeddedFont>
      <p:font typeface="Roboto Mono"/>
      <p:regular r:id="rId74"/>
      <p:bold r:id="rId75"/>
      <p:italic r:id="rId76"/>
      <p:boldItalic r:id="rId7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73" Type="http://schemas.openxmlformats.org/officeDocument/2006/relationships/slide" Target="slides/slide69.xml"/><Relationship Id="rId72" Type="http://schemas.openxmlformats.org/officeDocument/2006/relationships/slide" Target="slides/slide68.xml"/><Relationship Id="rId31" Type="http://schemas.openxmlformats.org/officeDocument/2006/relationships/slide" Target="slides/slide27.xml"/><Relationship Id="rId75" Type="http://schemas.openxmlformats.org/officeDocument/2006/relationships/font" Target="fonts/RobotoMono-bold.fntdata"/><Relationship Id="rId30" Type="http://schemas.openxmlformats.org/officeDocument/2006/relationships/slide" Target="slides/slide26.xml"/><Relationship Id="rId74" Type="http://schemas.openxmlformats.org/officeDocument/2006/relationships/font" Target="fonts/RobotoMono-regular.fntdata"/><Relationship Id="rId33" Type="http://schemas.openxmlformats.org/officeDocument/2006/relationships/slide" Target="slides/slide29.xml"/><Relationship Id="rId77" Type="http://schemas.openxmlformats.org/officeDocument/2006/relationships/font" Target="fonts/RobotoMono-boldItalic.fntdata"/><Relationship Id="rId32" Type="http://schemas.openxmlformats.org/officeDocument/2006/relationships/slide" Target="slides/slide28.xml"/><Relationship Id="rId76" Type="http://schemas.openxmlformats.org/officeDocument/2006/relationships/font" Target="fonts/RobotoMono-italic.fntdata"/><Relationship Id="rId35" Type="http://schemas.openxmlformats.org/officeDocument/2006/relationships/slide" Target="slides/slide31.xml"/><Relationship Id="rId34" Type="http://schemas.openxmlformats.org/officeDocument/2006/relationships/slide" Target="slides/slide30.xml"/><Relationship Id="rId71" Type="http://schemas.openxmlformats.org/officeDocument/2006/relationships/slide" Target="slides/slide67.xml"/><Relationship Id="rId70" Type="http://schemas.openxmlformats.org/officeDocument/2006/relationships/slide" Target="slides/slide66.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62" Type="http://schemas.openxmlformats.org/officeDocument/2006/relationships/slide" Target="slides/slide58.xml"/><Relationship Id="rId61" Type="http://schemas.openxmlformats.org/officeDocument/2006/relationships/slide" Target="slides/slide57.xml"/><Relationship Id="rId20" Type="http://schemas.openxmlformats.org/officeDocument/2006/relationships/slide" Target="slides/slide16.xml"/><Relationship Id="rId64" Type="http://schemas.openxmlformats.org/officeDocument/2006/relationships/slide" Target="slides/slide60.xml"/><Relationship Id="rId63" Type="http://schemas.openxmlformats.org/officeDocument/2006/relationships/slide" Target="slides/slide59.xml"/><Relationship Id="rId22" Type="http://schemas.openxmlformats.org/officeDocument/2006/relationships/slide" Target="slides/slide18.xml"/><Relationship Id="rId66" Type="http://schemas.openxmlformats.org/officeDocument/2006/relationships/slide" Target="slides/slide62.xml"/><Relationship Id="rId21" Type="http://schemas.openxmlformats.org/officeDocument/2006/relationships/slide" Target="slides/slide17.xml"/><Relationship Id="rId65" Type="http://schemas.openxmlformats.org/officeDocument/2006/relationships/slide" Target="slides/slide61.xml"/><Relationship Id="rId24" Type="http://schemas.openxmlformats.org/officeDocument/2006/relationships/slide" Target="slides/slide20.xml"/><Relationship Id="rId68" Type="http://schemas.openxmlformats.org/officeDocument/2006/relationships/slide" Target="slides/slide64.xml"/><Relationship Id="rId23" Type="http://schemas.openxmlformats.org/officeDocument/2006/relationships/slide" Target="slides/slide19.xml"/><Relationship Id="rId67" Type="http://schemas.openxmlformats.org/officeDocument/2006/relationships/slide" Target="slides/slide63.xml"/><Relationship Id="rId60" Type="http://schemas.openxmlformats.org/officeDocument/2006/relationships/slide" Target="slides/slide56.xml"/><Relationship Id="rId26" Type="http://schemas.openxmlformats.org/officeDocument/2006/relationships/slide" Target="slides/slide22.xml"/><Relationship Id="rId25" Type="http://schemas.openxmlformats.org/officeDocument/2006/relationships/slide" Target="slides/slide21.xml"/><Relationship Id="rId69" Type="http://schemas.openxmlformats.org/officeDocument/2006/relationships/slide" Target="slides/slide65.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slide" Target="slides/slide47.xml"/><Relationship Id="rId50" Type="http://schemas.openxmlformats.org/officeDocument/2006/relationships/slide" Target="slides/slide46.xml"/><Relationship Id="rId53" Type="http://schemas.openxmlformats.org/officeDocument/2006/relationships/slide" Target="slides/slide49.xml"/><Relationship Id="rId52" Type="http://schemas.openxmlformats.org/officeDocument/2006/relationships/slide" Target="slides/slide48.xml"/><Relationship Id="rId11" Type="http://schemas.openxmlformats.org/officeDocument/2006/relationships/slide" Target="slides/slide7.xml"/><Relationship Id="rId55" Type="http://schemas.openxmlformats.org/officeDocument/2006/relationships/slide" Target="slides/slide51.xml"/><Relationship Id="rId10" Type="http://schemas.openxmlformats.org/officeDocument/2006/relationships/slide" Target="slides/slide6.xml"/><Relationship Id="rId54" Type="http://schemas.openxmlformats.org/officeDocument/2006/relationships/slide" Target="slides/slide50.xml"/><Relationship Id="rId13" Type="http://schemas.openxmlformats.org/officeDocument/2006/relationships/slide" Target="slides/slide9.xml"/><Relationship Id="rId57" Type="http://schemas.openxmlformats.org/officeDocument/2006/relationships/slide" Target="slides/slide53.xml"/><Relationship Id="rId12" Type="http://schemas.openxmlformats.org/officeDocument/2006/relationships/slide" Target="slides/slide8.xml"/><Relationship Id="rId56" Type="http://schemas.openxmlformats.org/officeDocument/2006/relationships/slide" Target="slides/slide52.xml"/><Relationship Id="rId15" Type="http://schemas.openxmlformats.org/officeDocument/2006/relationships/slide" Target="slides/slide11.xml"/><Relationship Id="rId59" Type="http://schemas.openxmlformats.org/officeDocument/2006/relationships/slide" Target="slides/slide55.xml"/><Relationship Id="rId14" Type="http://schemas.openxmlformats.org/officeDocument/2006/relationships/slide" Target="slides/slide10.xml"/><Relationship Id="rId58" Type="http://schemas.openxmlformats.org/officeDocument/2006/relationships/slide" Target="slides/slide54.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 name="Shape 27"/>
        <p:cNvGrpSpPr/>
        <p:nvPr/>
      </p:nvGrpSpPr>
      <p:grpSpPr>
        <a:xfrm>
          <a:off x="0" y="0"/>
          <a:ext cx="0" cy="0"/>
          <a:chOff x="0" y="0"/>
          <a:chExt cx="0" cy="0"/>
        </a:xfrm>
      </p:grpSpPr>
      <p:sp>
        <p:nvSpPr>
          <p:cNvPr id="28" name="Google Shape;28;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 name="Google Shape;29;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9" name="Google Shape;109;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9" name="Google Shape;119;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9" name="Google Shape;129;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9" name="Google Shape;139;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37ad7030220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5" name="Google Shape;145;g37ad7030220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37c4a31fd61_1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4" name="Google Shape;154;g37c4a31fd61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37ad7030220_0_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2" name="Google Shape;162;g37ad7030220_0_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37ad7030220_0_1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9" name="Google Shape;169;g37ad7030220_0_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37ad7030220_0_2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8" name="Google Shape;178;g37ad7030220_0_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37af595ab74_0_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0" name="Google Shape;190;g37af595ab74_0_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 name="Shape 36"/>
        <p:cNvGrpSpPr/>
        <p:nvPr/>
      </p:nvGrpSpPr>
      <p:grpSpPr>
        <a:xfrm>
          <a:off x="0" y="0"/>
          <a:ext cx="0" cy="0"/>
          <a:chOff x="0" y="0"/>
          <a:chExt cx="0" cy="0"/>
        </a:xfrm>
      </p:grpSpPr>
      <p:sp>
        <p:nvSpPr>
          <p:cNvPr id="37" name="Google Shape;37;g37bad7db480_0_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8" name="Google Shape;38;g37bad7db480_0_1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 name="Google Shape;39;g37bad7db480_0_1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37af595ab74_0_2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7" name="Google Shape;197;g37af595ab74_0_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37af595ab74_0_4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9" name="Google Shape;209;g37af595ab74_0_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37af595ab74_0_4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6" name="Google Shape;216;g37af595ab74_0_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37af595ab74_0_7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9" name="Google Shape;229;g37af595ab74_0_7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6" name="Google Shape;236;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37ad7030220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37ad7030220_1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3" name="Google Shape;243;g37ad7030220_1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37ad7030220_1_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37ad7030220_1_2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1" name="Google Shape;251;g37ad7030220_1_2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37ad7030220_1_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37ad7030220_1_3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9" name="Google Shape;259;g37ad7030220_1_3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37ad7030220_1_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37ad7030220_1_4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8" name="Google Shape;268;g37ad7030220_1_4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37ad7030220_1_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37ad7030220_1_4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6" name="Google Shape;276;g37ad7030220_1_4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 name="Shape 47"/>
        <p:cNvGrpSpPr/>
        <p:nvPr/>
      </p:nvGrpSpPr>
      <p:grpSpPr>
        <a:xfrm>
          <a:off x="0" y="0"/>
          <a:ext cx="0" cy="0"/>
          <a:chOff x="0" y="0"/>
          <a:chExt cx="0" cy="0"/>
        </a:xfrm>
      </p:grpSpPr>
      <p:sp>
        <p:nvSpPr>
          <p:cNvPr id="48" name="Google Shape;48;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 name="Google Shape;49;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37ad7030220_1_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37ad7030220_1_5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4" name="Google Shape;284;g37ad7030220_1_5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37ad7030220_1_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37ad7030220_1_5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5" name="Google Shape;295;g37ad7030220_1_5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37ad7030220_1_6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37ad7030220_1_6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6" name="Google Shape;306;g37ad7030220_1_6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37ad7030220_1_7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37ad7030220_1_7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7" name="Google Shape;317;g37ad7030220_1_7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4" name="Google Shape;324;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37bad7db480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37bad7db480_1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1" name="Google Shape;331;g37bad7db480_1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37bad7db480_1_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37bad7db480_1_1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9" name="Google Shape;339;g37bad7db480_1_1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37bad7db480_1_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37bad7db480_1_1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9" name="Google Shape;349;g37bad7db480_1_1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37bad7db480_1_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37bad7db480_1_2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9" name="Google Shape;359;g37bad7db480_1_2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37bad7db480_1_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37bad7db480_1_2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7" name="Google Shape;367;g37bad7db480_1_2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 name="Shape 53"/>
        <p:cNvGrpSpPr/>
        <p:nvPr/>
      </p:nvGrpSpPr>
      <p:grpSpPr>
        <a:xfrm>
          <a:off x="0" y="0"/>
          <a:ext cx="0" cy="0"/>
          <a:chOff x="0" y="0"/>
          <a:chExt cx="0" cy="0"/>
        </a:xfrm>
      </p:grpSpPr>
      <p:sp>
        <p:nvSpPr>
          <p:cNvPr id="54" name="Google Shape;54;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 name="Google Shape;55;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37bad7db480_1_6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37bad7db480_1_6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5" name="Google Shape;375;g37bad7db480_1_6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37bad7db480_1_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37bad7db480_1_4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3" name="Google Shape;383;g37bad7db480_1_4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37bad7db480_1_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90" name="Google Shape;390;g37bad7db480_1_5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1" name="Google Shape;391;g37bad7db480_1_5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37bad7db480_1_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37bad7db480_1_6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2" name="Google Shape;402;g37bad7db480_1_6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g37bad7db480_1_8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16" name="Google Shape;416;g37bad7db480_1_8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7" name="Google Shape;417;g37bad7db480_1_8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g37bad7db480_1_10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26" name="Google Shape;426;g37bad7db480_1_10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7" name="Google Shape;427;g37bad7db480_1_10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g37bad7db480_1_1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35" name="Google Shape;435;g37bad7db480_1_12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6" name="Google Shape;436;g37bad7db480_1_12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g37bad7db480_1_1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45" name="Google Shape;445;g37bad7db480_1_13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6" name="Google Shape;446;g37bad7db480_1_13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g37bad7db480_1_1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53" name="Google Shape;453;g37bad7db480_1_14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4" name="Google Shape;454;g37bad7db480_1_14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g37bad7db480_1_1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64" name="Google Shape;464;g37bad7db480_1_14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5" name="Google Shape;465;g37bad7db480_1_14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2" name="Google Shape;62;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g37bad7db480_1_1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77" name="Google Shape;477;g37bad7db480_1_15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8" name="Google Shape;478;g37bad7db480_1_15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g37bad7db480_1_1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87" name="Google Shape;487;g37bad7db480_1_16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8" name="Google Shape;488;g37bad7db480_1_16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g37bad7db480_1_2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97" name="Google Shape;497;g37bad7db480_1_22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8" name="Google Shape;498;g37bad7db480_1_22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 name="Shape 503"/>
        <p:cNvGrpSpPr/>
        <p:nvPr/>
      </p:nvGrpSpPr>
      <p:grpSpPr>
        <a:xfrm>
          <a:off x="0" y="0"/>
          <a:ext cx="0" cy="0"/>
          <a:chOff x="0" y="0"/>
          <a:chExt cx="0" cy="0"/>
        </a:xfrm>
      </p:grpSpPr>
      <p:sp>
        <p:nvSpPr>
          <p:cNvPr id="504" name="Google Shape;504;g37bad7db480_1_2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05" name="Google Shape;505;g37bad7db480_1_23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6" name="Google Shape;506;g37bad7db480_1_23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g37bad7db480_1_2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16" name="Google Shape;516;g37bad7db480_1_23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7" name="Google Shape;517;g37bad7db480_1_23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 name="Shape 527"/>
        <p:cNvGrpSpPr/>
        <p:nvPr/>
      </p:nvGrpSpPr>
      <p:grpSpPr>
        <a:xfrm>
          <a:off x="0" y="0"/>
          <a:ext cx="0" cy="0"/>
          <a:chOff x="0" y="0"/>
          <a:chExt cx="0" cy="0"/>
        </a:xfrm>
      </p:grpSpPr>
      <p:sp>
        <p:nvSpPr>
          <p:cNvPr id="528" name="Google Shape;528;g37bad7db480_1_2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29" name="Google Shape;529;g37bad7db480_1_24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0" name="Google Shape;530;g37bad7db480_1_24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g37bad7db480_1_2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39" name="Google Shape;539;g37bad7db480_1_25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0" name="Google Shape;540;g37bad7db480_1_25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g37bad7db480_1_27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49" name="Google Shape;549;g37bad7db480_1_27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0" name="Google Shape;550;g37bad7db480_1_27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5" name="Shape 555"/>
        <p:cNvGrpSpPr/>
        <p:nvPr/>
      </p:nvGrpSpPr>
      <p:grpSpPr>
        <a:xfrm>
          <a:off x="0" y="0"/>
          <a:ext cx="0" cy="0"/>
          <a:chOff x="0" y="0"/>
          <a:chExt cx="0" cy="0"/>
        </a:xfrm>
      </p:grpSpPr>
      <p:sp>
        <p:nvSpPr>
          <p:cNvPr id="556" name="Google Shape;556;p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7" name="Google Shape;557;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 name="Shape 561"/>
        <p:cNvGrpSpPr/>
        <p:nvPr/>
      </p:nvGrpSpPr>
      <p:grpSpPr>
        <a:xfrm>
          <a:off x="0" y="0"/>
          <a:ext cx="0" cy="0"/>
          <a:chOff x="0" y="0"/>
          <a:chExt cx="0" cy="0"/>
        </a:xfrm>
      </p:grpSpPr>
      <p:sp>
        <p:nvSpPr>
          <p:cNvPr id="562" name="Google Shape;562;g37ad7030220_0_6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3" name="Google Shape;563;g37ad7030220_0_6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0" name="Google Shape;70;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8" name="Shape 568"/>
        <p:cNvGrpSpPr/>
        <p:nvPr/>
      </p:nvGrpSpPr>
      <p:grpSpPr>
        <a:xfrm>
          <a:off x="0" y="0"/>
          <a:ext cx="0" cy="0"/>
          <a:chOff x="0" y="0"/>
          <a:chExt cx="0" cy="0"/>
        </a:xfrm>
      </p:grpSpPr>
      <p:sp>
        <p:nvSpPr>
          <p:cNvPr id="569" name="Google Shape;569;g37ad7030220_0_7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0" name="Google Shape;570;g37ad7030220_0_7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5" name="Shape 575"/>
        <p:cNvGrpSpPr/>
        <p:nvPr/>
      </p:nvGrpSpPr>
      <p:grpSpPr>
        <a:xfrm>
          <a:off x="0" y="0"/>
          <a:ext cx="0" cy="0"/>
          <a:chOff x="0" y="0"/>
          <a:chExt cx="0" cy="0"/>
        </a:xfrm>
      </p:grpSpPr>
      <p:sp>
        <p:nvSpPr>
          <p:cNvPr id="576" name="Google Shape;576;g37ad7030220_0_8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7" name="Google Shape;577;g37ad7030220_0_8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2" name="Shape 582"/>
        <p:cNvGrpSpPr/>
        <p:nvPr/>
      </p:nvGrpSpPr>
      <p:grpSpPr>
        <a:xfrm>
          <a:off x="0" y="0"/>
          <a:ext cx="0" cy="0"/>
          <a:chOff x="0" y="0"/>
          <a:chExt cx="0" cy="0"/>
        </a:xfrm>
      </p:grpSpPr>
      <p:sp>
        <p:nvSpPr>
          <p:cNvPr id="583" name="Google Shape;583;g37ad7030220_0_9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4" name="Google Shape;584;g37ad7030220_0_9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9" name="Shape 589"/>
        <p:cNvGrpSpPr/>
        <p:nvPr/>
      </p:nvGrpSpPr>
      <p:grpSpPr>
        <a:xfrm>
          <a:off x="0" y="0"/>
          <a:ext cx="0" cy="0"/>
          <a:chOff x="0" y="0"/>
          <a:chExt cx="0" cy="0"/>
        </a:xfrm>
      </p:grpSpPr>
      <p:sp>
        <p:nvSpPr>
          <p:cNvPr id="590" name="Google Shape;590;g37ad7030220_0_10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1" name="Google Shape;591;g37ad7030220_0_10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0" name="Shape 600"/>
        <p:cNvGrpSpPr/>
        <p:nvPr/>
      </p:nvGrpSpPr>
      <p:grpSpPr>
        <a:xfrm>
          <a:off x="0" y="0"/>
          <a:ext cx="0" cy="0"/>
          <a:chOff x="0" y="0"/>
          <a:chExt cx="0" cy="0"/>
        </a:xfrm>
      </p:grpSpPr>
      <p:sp>
        <p:nvSpPr>
          <p:cNvPr id="601" name="Google Shape;601;g37ad7030220_0_11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02" name="Google Shape;602;g37ad7030220_0_1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0" name="Shape 610"/>
        <p:cNvGrpSpPr/>
        <p:nvPr/>
      </p:nvGrpSpPr>
      <p:grpSpPr>
        <a:xfrm>
          <a:off x="0" y="0"/>
          <a:ext cx="0" cy="0"/>
          <a:chOff x="0" y="0"/>
          <a:chExt cx="0" cy="0"/>
        </a:xfrm>
      </p:grpSpPr>
      <p:sp>
        <p:nvSpPr>
          <p:cNvPr id="611" name="Google Shape;611;g37ad7030220_0_14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12" name="Google Shape;612;g37ad7030220_0_1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0" name="Shape 620"/>
        <p:cNvGrpSpPr/>
        <p:nvPr/>
      </p:nvGrpSpPr>
      <p:grpSpPr>
        <a:xfrm>
          <a:off x="0" y="0"/>
          <a:ext cx="0" cy="0"/>
          <a:chOff x="0" y="0"/>
          <a:chExt cx="0" cy="0"/>
        </a:xfrm>
      </p:grpSpPr>
      <p:sp>
        <p:nvSpPr>
          <p:cNvPr id="621" name="Google Shape;621;g37ad7030220_0_13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22" name="Google Shape;622;g37ad7030220_0_1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0" name="Shape 630"/>
        <p:cNvGrpSpPr/>
        <p:nvPr/>
      </p:nvGrpSpPr>
      <p:grpSpPr>
        <a:xfrm>
          <a:off x="0" y="0"/>
          <a:ext cx="0" cy="0"/>
          <a:chOff x="0" y="0"/>
          <a:chExt cx="0" cy="0"/>
        </a:xfrm>
      </p:grpSpPr>
      <p:sp>
        <p:nvSpPr>
          <p:cNvPr id="631" name="Google Shape;631;g37af595ab74_0_7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32" name="Google Shape;632;g37af595ab74_0_7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0" name="Shape 640"/>
        <p:cNvGrpSpPr/>
        <p:nvPr/>
      </p:nvGrpSpPr>
      <p:grpSpPr>
        <a:xfrm>
          <a:off x="0" y="0"/>
          <a:ext cx="0" cy="0"/>
          <a:chOff x="0" y="0"/>
          <a:chExt cx="0" cy="0"/>
        </a:xfrm>
      </p:grpSpPr>
      <p:sp>
        <p:nvSpPr>
          <p:cNvPr id="641" name="Google Shape;641;g37be27e364b_0_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42" name="Google Shape;642;g37be27e364b_0_4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43" name="Google Shape;643;g37be27e364b_0_4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8" name="Shape 648"/>
        <p:cNvGrpSpPr/>
        <p:nvPr/>
      </p:nvGrpSpPr>
      <p:grpSpPr>
        <a:xfrm>
          <a:off x="0" y="0"/>
          <a:ext cx="0" cy="0"/>
          <a:chOff x="0" y="0"/>
          <a:chExt cx="0" cy="0"/>
        </a:xfrm>
      </p:grpSpPr>
      <p:sp>
        <p:nvSpPr>
          <p:cNvPr id="649" name="Google Shape;649;g37c0f9fab60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50" name="Google Shape;650;g37c0f9fab60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51" name="Google Shape;651;g37c0f9fab60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0" name="Google Shape;80;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9" name="Google Shape;89;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9" name="Google Shape;99;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16.png"/><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12" name="Shape 12"/>
        <p:cNvGrpSpPr/>
        <p:nvPr/>
      </p:nvGrpSpPr>
      <p:grpSpPr>
        <a:xfrm>
          <a:off x="0" y="0"/>
          <a:ext cx="0" cy="0"/>
          <a:chOff x="0" y="0"/>
          <a:chExt cx="0" cy="0"/>
        </a:xfrm>
      </p:grpSpPr>
      <p:pic>
        <p:nvPicPr>
          <p:cNvPr id="13" name="Google Shape;13;p2"/>
          <p:cNvPicPr preferRelativeResize="0"/>
          <p:nvPr/>
        </p:nvPicPr>
        <p:blipFill rotWithShape="1">
          <a:blip r:embed="rId2">
            <a:alphaModFix/>
          </a:blip>
          <a:srcRect b="42715" l="0" r="1564" t="0"/>
          <a:stretch/>
        </p:blipFill>
        <p:spPr>
          <a:xfrm>
            <a:off x="0" y="1485900"/>
            <a:ext cx="12192000" cy="5372100"/>
          </a:xfrm>
          <a:prstGeom prst="rect">
            <a:avLst/>
          </a:prstGeom>
          <a:noFill/>
          <a:ln>
            <a:noFill/>
          </a:ln>
        </p:spPr>
      </p:pic>
      <p:pic>
        <p:nvPicPr>
          <p:cNvPr id="14" name="Google Shape;14;p2"/>
          <p:cNvPicPr preferRelativeResize="0"/>
          <p:nvPr/>
        </p:nvPicPr>
        <p:blipFill rotWithShape="1">
          <a:blip r:embed="rId3">
            <a:alphaModFix/>
          </a:blip>
          <a:srcRect b="0" l="0" r="0" t="0"/>
          <a:stretch/>
        </p:blipFill>
        <p:spPr>
          <a:xfrm>
            <a:off x="152400" y="66675"/>
            <a:ext cx="4552632" cy="1348649"/>
          </a:xfrm>
          <a:prstGeom prst="rect">
            <a:avLst/>
          </a:prstGeom>
          <a:noFill/>
          <a:ln>
            <a:noFill/>
          </a:ln>
        </p:spPr>
      </p:pic>
      <p:sp>
        <p:nvSpPr>
          <p:cNvPr id="15" name="Google Shape;15;p2"/>
          <p:cNvSpPr txBox="1"/>
          <p:nvPr>
            <p:ph type="title"/>
          </p:nvPr>
        </p:nvSpPr>
        <p:spPr>
          <a:xfrm>
            <a:off x="838200" y="2441055"/>
            <a:ext cx="10515600" cy="1325563"/>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4400"/>
              <a:buFont typeface="Calibri"/>
              <a:buNone/>
              <a:defRPr b="1">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 name="Google Shape;16;p2"/>
          <p:cNvSpPr txBox="1"/>
          <p:nvPr>
            <p:ph idx="1" type="body"/>
          </p:nvPr>
        </p:nvSpPr>
        <p:spPr>
          <a:xfrm>
            <a:off x="393353" y="5415995"/>
            <a:ext cx="3527854" cy="319859"/>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lt1"/>
              </a:buClr>
              <a:buSzPts val="1600"/>
              <a:buFont typeface="Arial"/>
              <a:buNone/>
              <a:defRPr b="0" i="0" sz="1600" u="none" cap="none" strike="noStrike">
                <a:solidFill>
                  <a:schemeClr val="lt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7" name="Google Shape;17;p2"/>
          <p:cNvSpPr txBox="1"/>
          <p:nvPr>
            <p:ph idx="2" type="body"/>
          </p:nvPr>
        </p:nvSpPr>
        <p:spPr>
          <a:xfrm>
            <a:off x="393353" y="5888254"/>
            <a:ext cx="3527854" cy="319859"/>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lt1"/>
              </a:buClr>
              <a:buSzPts val="1600"/>
              <a:buFont typeface="Arial"/>
              <a:buNone/>
              <a:defRPr b="0" i="0" sz="1600" u="none" cap="none" strike="noStrike">
                <a:solidFill>
                  <a:schemeClr val="lt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8" name="Google Shape;18;p2"/>
          <p:cNvSpPr txBox="1"/>
          <p:nvPr>
            <p:ph idx="3" type="body"/>
          </p:nvPr>
        </p:nvSpPr>
        <p:spPr>
          <a:xfrm>
            <a:off x="8305798" y="5415995"/>
            <a:ext cx="3527854" cy="319859"/>
          </a:xfrm>
          <a:prstGeom prst="rect">
            <a:avLst/>
          </a:prstGeom>
          <a:noFill/>
          <a:ln>
            <a:noFill/>
          </a:ln>
        </p:spPr>
        <p:txBody>
          <a:bodyPr anchorCtr="0" anchor="t" bIns="45700" lIns="91425" spcFirstLastPara="1" rIns="91425" wrap="square" tIns="45700">
            <a:noAutofit/>
          </a:bodyPr>
          <a:lstStyle>
            <a:lvl1pPr indent="-228600" lvl="0" marL="457200" marR="0" rtl="0" algn="r">
              <a:lnSpc>
                <a:spcPct val="90000"/>
              </a:lnSpc>
              <a:spcBef>
                <a:spcPts val="1000"/>
              </a:spcBef>
              <a:spcAft>
                <a:spcPts val="0"/>
              </a:spcAft>
              <a:buClr>
                <a:schemeClr val="lt1"/>
              </a:buClr>
              <a:buSzPts val="1600"/>
              <a:buFont typeface="Arial"/>
              <a:buNone/>
              <a:defRPr b="0" i="0" sz="1600" u="none" cap="none" strike="noStrike">
                <a:solidFill>
                  <a:schemeClr val="lt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9" name="Google Shape;19;p2"/>
          <p:cNvSpPr txBox="1"/>
          <p:nvPr>
            <p:ph idx="4" type="body"/>
          </p:nvPr>
        </p:nvSpPr>
        <p:spPr>
          <a:xfrm>
            <a:off x="8305798" y="5888254"/>
            <a:ext cx="3527854" cy="319859"/>
          </a:xfrm>
          <a:prstGeom prst="rect">
            <a:avLst/>
          </a:prstGeom>
          <a:noFill/>
          <a:ln>
            <a:noFill/>
          </a:ln>
        </p:spPr>
        <p:txBody>
          <a:bodyPr anchorCtr="0" anchor="t" bIns="45700" lIns="91425" spcFirstLastPara="1" rIns="91425" wrap="square" tIns="45700">
            <a:noAutofit/>
          </a:bodyPr>
          <a:lstStyle>
            <a:lvl1pPr indent="-228600" lvl="0" marL="457200" marR="0" rtl="0" algn="r">
              <a:lnSpc>
                <a:spcPct val="90000"/>
              </a:lnSpc>
              <a:spcBef>
                <a:spcPts val="1000"/>
              </a:spcBef>
              <a:spcAft>
                <a:spcPts val="0"/>
              </a:spcAft>
              <a:buClr>
                <a:schemeClr val="lt1"/>
              </a:buClr>
              <a:buSzPts val="1600"/>
              <a:buFont typeface="Arial"/>
              <a:buNone/>
              <a:defRPr b="0" i="0" sz="1600" u="none" cap="none" strike="noStrike">
                <a:solidFill>
                  <a:schemeClr val="lt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0" name="Google Shape;20;p2"/>
          <p:cNvSpPr txBox="1"/>
          <p:nvPr/>
        </p:nvSpPr>
        <p:spPr>
          <a:xfrm>
            <a:off x="4251979" y="6285667"/>
            <a:ext cx="3688042" cy="52322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1200" u="none" cap="none" strike="noStrike">
                <a:solidFill>
                  <a:schemeClr val="lt1"/>
                </a:solidFill>
                <a:latin typeface="Calibri"/>
                <a:ea typeface="Calibri"/>
                <a:cs typeface="Calibri"/>
                <a:sym typeface="Calibri"/>
              </a:rPr>
              <a:t>Scuola di Ingegneria Industriale e dell’Informazione</a:t>
            </a:r>
            <a:endParaRPr/>
          </a:p>
          <a:p>
            <a:pPr indent="0" lvl="0" marL="0" marR="0" rtl="0" algn="ctr">
              <a:spcBef>
                <a:spcPts val="0"/>
              </a:spcBef>
              <a:spcAft>
                <a:spcPts val="0"/>
              </a:spcAft>
              <a:buNone/>
            </a:pPr>
            <a:r>
              <a:rPr b="0" i="0" lang="en-US" sz="1600" u="none" cap="none" strike="noStrike">
                <a:solidFill>
                  <a:schemeClr val="lt1"/>
                </a:solidFill>
                <a:latin typeface="Calibri"/>
                <a:ea typeface="Calibri"/>
                <a:cs typeface="Calibri"/>
                <a:sym typeface="Calibri"/>
              </a:rPr>
              <a:t>Laurea Triennale – Ingegneria Energetica</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21" name="Shape 21"/>
        <p:cNvGrpSpPr/>
        <p:nvPr/>
      </p:nvGrpSpPr>
      <p:grpSpPr>
        <a:xfrm>
          <a:off x="0" y="0"/>
          <a:ext cx="0" cy="0"/>
          <a:chOff x="0" y="0"/>
          <a:chExt cx="0" cy="0"/>
        </a:xfrm>
      </p:grpSpPr>
      <p:pic>
        <p:nvPicPr>
          <p:cNvPr id="22" name="Google Shape;22;p3"/>
          <p:cNvPicPr preferRelativeResize="0"/>
          <p:nvPr/>
        </p:nvPicPr>
        <p:blipFill rotWithShape="1">
          <a:blip r:embed="rId2">
            <a:alphaModFix/>
          </a:blip>
          <a:srcRect b="2732" l="0" r="890" t="0"/>
          <a:stretch/>
        </p:blipFill>
        <p:spPr>
          <a:xfrm>
            <a:off x="-1" y="6226218"/>
            <a:ext cx="12191999" cy="631782"/>
          </a:xfrm>
          <a:prstGeom prst="rect">
            <a:avLst/>
          </a:prstGeom>
          <a:noFill/>
          <a:ln>
            <a:noFill/>
          </a:ln>
        </p:spPr>
      </p:pic>
      <p:pic>
        <p:nvPicPr>
          <p:cNvPr id="23" name="Google Shape;23;p3"/>
          <p:cNvPicPr preferRelativeResize="0"/>
          <p:nvPr/>
        </p:nvPicPr>
        <p:blipFill rotWithShape="1">
          <a:blip r:embed="rId3">
            <a:alphaModFix/>
          </a:blip>
          <a:srcRect b="0" l="0" r="782" t="61196"/>
          <a:stretch/>
        </p:blipFill>
        <p:spPr>
          <a:xfrm>
            <a:off x="0" y="0"/>
            <a:ext cx="12191999" cy="1023806"/>
          </a:xfrm>
          <a:prstGeom prst="rect">
            <a:avLst/>
          </a:prstGeom>
          <a:noFill/>
          <a:ln>
            <a:noFill/>
          </a:ln>
        </p:spPr>
      </p:pic>
      <p:pic>
        <p:nvPicPr>
          <p:cNvPr id="24" name="Google Shape;24;p3"/>
          <p:cNvPicPr preferRelativeResize="0"/>
          <p:nvPr/>
        </p:nvPicPr>
        <p:blipFill rotWithShape="1">
          <a:blip r:embed="rId4">
            <a:alphaModFix/>
          </a:blip>
          <a:srcRect b="0" l="0" r="0" t="0"/>
          <a:stretch/>
        </p:blipFill>
        <p:spPr>
          <a:xfrm>
            <a:off x="59532" y="6267469"/>
            <a:ext cx="3083718" cy="551728"/>
          </a:xfrm>
          <a:prstGeom prst="rect">
            <a:avLst/>
          </a:prstGeom>
          <a:noFill/>
          <a:ln>
            <a:noFill/>
          </a:ln>
        </p:spPr>
      </p:pic>
      <p:sp>
        <p:nvSpPr>
          <p:cNvPr id="25" name="Google Shape;25;p3"/>
          <p:cNvSpPr txBox="1"/>
          <p:nvPr>
            <p:ph idx="12" type="sldNum"/>
          </p:nvPr>
        </p:nvSpPr>
        <p:spPr>
          <a:xfrm>
            <a:off x="11013988" y="6359546"/>
            <a:ext cx="96588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1" i="0" sz="1600" u="none" cap="none" strike="noStrike">
                <a:solidFill>
                  <a:schemeClr val="lt1"/>
                </a:solidFill>
                <a:latin typeface="Calibri"/>
                <a:ea typeface="Calibri"/>
                <a:cs typeface="Calibri"/>
                <a:sym typeface="Calibri"/>
              </a:defRPr>
            </a:lvl1pPr>
            <a:lvl2pPr indent="0" lvl="1" marL="0" algn="r">
              <a:spcBef>
                <a:spcPts val="0"/>
              </a:spcBef>
              <a:buNone/>
              <a:defRPr b="1" i="0" sz="1600" u="none" cap="none" strike="noStrike">
                <a:solidFill>
                  <a:schemeClr val="lt1"/>
                </a:solidFill>
                <a:latin typeface="Calibri"/>
                <a:ea typeface="Calibri"/>
                <a:cs typeface="Calibri"/>
                <a:sym typeface="Calibri"/>
              </a:defRPr>
            </a:lvl2pPr>
            <a:lvl3pPr indent="0" lvl="2" marL="0" algn="r">
              <a:spcBef>
                <a:spcPts val="0"/>
              </a:spcBef>
              <a:buNone/>
              <a:defRPr b="1" i="0" sz="1600" u="none" cap="none" strike="noStrike">
                <a:solidFill>
                  <a:schemeClr val="lt1"/>
                </a:solidFill>
                <a:latin typeface="Calibri"/>
                <a:ea typeface="Calibri"/>
                <a:cs typeface="Calibri"/>
                <a:sym typeface="Calibri"/>
              </a:defRPr>
            </a:lvl3pPr>
            <a:lvl4pPr indent="0" lvl="3" marL="0" algn="r">
              <a:spcBef>
                <a:spcPts val="0"/>
              </a:spcBef>
              <a:buNone/>
              <a:defRPr b="1" i="0" sz="1600" u="none" cap="none" strike="noStrike">
                <a:solidFill>
                  <a:schemeClr val="lt1"/>
                </a:solidFill>
                <a:latin typeface="Calibri"/>
                <a:ea typeface="Calibri"/>
                <a:cs typeface="Calibri"/>
                <a:sym typeface="Calibri"/>
              </a:defRPr>
            </a:lvl4pPr>
            <a:lvl5pPr indent="0" lvl="4" marL="0" algn="r">
              <a:spcBef>
                <a:spcPts val="0"/>
              </a:spcBef>
              <a:buNone/>
              <a:defRPr b="1" i="0" sz="1600" u="none" cap="none" strike="noStrike">
                <a:solidFill>
                  <a:schemeClr val="lt1"/>
                </a:solidFill>
                <a:latin typeface="Calibri"/>
                <a:ea typeface="Calibri"/>
                <a:cs typeface="Calibri"/>
                <a:sym typeface="Calibri"/>
              </a:defRPr>
            </a:lvl5pPr>
            <a:lvl6pPr indent="0" lvl="5" marL="0" algn="r">
              <a:spcBef>
                <a:spcPts val="0"/>
              </a:spcBef>
              <a:buNone/>
              <a:defRPr b="1" i="0" sz="1600" u="none" cap="none" strike="noStrike">
                <a:solidFill>
                  <a:schemeClr val="lt1"/>
                </a:solidFill>
                <a:latin typeface="Calibri"/>
                <a:ea typeface="Calibri"/>
                <a:cs typeface="Calibri"/>
                <a:sym typeface="Calibri"/>
              </a:defRPr>
            </a:lvl6pPr>
            <a:lvl7pPr indent="0" lvl="6" marL="0" algn="r">
              <a:spcBef>
                <a:spcPts val="0"/>
              </a:spcBef>
              <a:buNone/>
              <a:defRPr b="1" i="0" sz="1600" u="none" cap="none" strike="noStrike">
                <a:solidFill>
                  <a:schemeClr val="lt1"/>
                </a:solidFill>
                <a:latin typeface="Calibri"/>
                <a:ea typeface="Calibri"/>
                <a:cs typeface="Calibri"/>
                <a:sym typeface="Calibri"/>
              </a:defRPr>
            </a:lvl7pPr>
            <a:lvl8pPr indent="0" lvl="7" marL="0" algn="r">
              <a:spcBef>
                <a:spcPts val="0"/>
              </a:spcBef>
              <a:buNone/>
              <a:defRPr b="1" i="0" sz="1600" u="none" cap="none" strike="noStrike">
                <a:solidFill>
                  <a:schemeClr val="lt1"/>
                </a:solidFill>
                <a:latin typeface="Calibri"/>
                <a:ea typeface="Calibri"/>
                <a:cs typeface="Calibri"/>
                <a:sym typeface="Calibri"/>
              </a:defRPr>
            </a:lvl8pPr>
            <a:lvl9pPr indent="0" lvl="8" marL="0" algn="r">
              <a:spcBef>
                <a:spcPts val="0"/>
              </a:spcBef>
              <a:buNone/>
              <a:defRPr b="1"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r>
              <a:rPr lang="en-US"/>
              <a:t>/XX</a:t>
            </a:r>
            <a:endParaRPr b="0" sz="1200">
              <a:solidFill>
                <a:srgbClr val="888888"/>
              </a:solidFill>
            </a:endParaRPr>
          </a:p>
        </p:txBody>
      </p:sp>
      <p:sp>
        <p:nvSpPr>
          <p:cNvPr id="26" name="Google Shape;26;p3"/>
          <p:cNvSpPr txBox="1"/>
          <p:nvPr>
            <p:ph type="title"/>
          </p:nvPr>
        </p:nvSpPr>
        <p:spPr>
          <a:xfrm>
            <a:off x="105355" y="90617"/>
            <a:ext cx="6971271" cy="543697"/>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2800"/>
              <a:buFont typeface="Calibri"/>
              <a:buNone/>
              <a:defRPr b="1" i="1" sz="2800">
                <a:solidFill>
                  <a:schemeClr val="lt1"/>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Lst>
  <p:transition spd="med">
    <p:fade/>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7.png"/><Relationship Id="rId4" Type="http://schemas.openxmlformats.org/officeDocument/2006/relationships/image" Target="../media/image13.png"/><Relationship Id="rId5"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4.png"/><Relationship Id="rId4" Type="http://schemas.openxmlformats.org/officeDocument/2006/relationships/image" Target="../media/image7.png"/><Relationship Id="rId5"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9.png"/><Relationship Id="rId4" Type="http://schemas.openxmlformats.org/officeDocument/2006/relationships/image" Target="../media/image9.png"/><Relationship Id="rId5" Type="http://schemas.openxmlformats.org/officeDocument/2006/relationships/image" Target="../media/image2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1.png"/><Relationship Id="rId4" Type="http://schemas.openxmlformats.org/officeDocument/2006/relationships/image" Target="../media/image3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43.png"/><Relationship Id="rId4" Type="http://schemas.openxmlformats.org/officeDocument/2006/relationships/image" Target="../media/image32.png"/><Relationship Id="rId5" Type="http://schemas.openxmlformats.org/officeDocument/2006/relationships/image" Target="../media/image3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50.png"/><Relationship Id="rId4" Type="http://schemas.openxmlformats.org/officeDocument/2006/relationships/image" Target="../media/image33.png"/><Relationship Id="rId5" Type="http://schemas.openxmlformats.org/officeDocument/2006/relationships/image" Target="../media/image4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2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35.png"/><Relationship Id="rId4" Type="http://schemas.openxmlformats.org/officeDocument/2006/relationships/image" Target="../media/image39.png"/><Relationship Id="rId5" Type="http://schemas.openxmlformats.org/officeDocument/2006/relationships/image" Target="../media/image3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45.png"/><Relationship Id="rId4" Type="http://schemas.openxmlformats.org/officeDocument/2006/relationships/image" Target="../media/image38.png"/><Relationship Id="rId5" Type="http://schemas.openxmlformats.org/officeDocument/2006/relationships/image" Target="../media/image4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49.png"/><Relationship Id="rId4" Type="http://schemas.openxmlformats.org/officeDocument/2006/relationships/image" Target="../media/image52.png"/><Relationship Id="rId5" Type="http://schemas.openxmlformats.org/officeDocument/2006/relationships/image" Target="../media/image3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47.png"/><Relationship Id="rId4" Type="http://schemas.openxmlformats.org/officeDocument/2006/relationships/image" Target="../media/image5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2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41.png"/><Relationship Id="rId4" Type="http://schemas.openxmlformats.org/officeDocument/2006/relationships/image" Target="../media/image44.png"/><Relationship Id="rId5" Type="http://schemas.openxmlformats.org/officeDocument/2006/relationships/image" Target="../media/image6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70.png"/><Relationship Id="rId4" Type="http://schemas.openxmlformats.org/officeDocument/2006/relationships/image" Target="../media/image63.png"/><Relationship Id="rId5" Type="http://schemas.openxmlformats.org/officeDocument/2006/relationships/image" Target="../media/image56.png"/><Relationship Id="rId6" Type="http://schemas.openxmlformats.org/officeDocument/2006/relationships/image" Target="../media/image75.png"/><Relationship Id="rId7" Type="http://schemas.openxmlformats.org/officeDocument/2006/relationships/image" Target="../media/image6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54.png"/><Relationship Id="rId4" Type="http://schemas.openxmlformats.org/officeDocument/2006/relationships/image" Target="../media/image58.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60.png"/><Relationship Id="rId4" Type="http://schemas.openxmlformats.org/officeDocument/2006/relationships/image" Target="../media/image55.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53.png"/><Relationship Id="rId4" Type="http://schemas.openxmlformats.org/officeDocument/2006/relationships/image" Target="../media/image44.png"/><Relationship Id="rId5" Type="http://schemas.openxmlformats.org/officeDocument/2006/relationships/image" Target="../media/image41.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84.png"/><Relationship Id="rId4" Type="http://schemas.openxmlformats.org/officeDocument/2006/relationships/image" Target="../media/image61.png"/><Relationship Id="rId5" Type="http://schemas.openxmlformats.org/officeDocument/2006/relationships/image" Target="../media/image72.png"/><Relationship Id="rId6" Type="http://schemas.openxmlformats.org/officeDocument/2006/relationships/image" Target="../media/image71.png"/><Relationship Id="rId7" Type="http://schemas.openxmlformats.org/officeDocument/2006/relationships/image" Target="../media/image8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8.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64.png"/><Relationship Id="rId4" Type="http://schemas.openxmlformats.org/officeDocument/2006/relationships/image" Target="../media/image65.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81.png"/><Relationship Id="rId4" Type="http://schemas.openxmlformats.org/officeDocument/2006/relationships/image" Target="../media/image83.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41.png"/><Relationship Id="rId4" Type="http://schemas.openxmlformats.org/officeDocument/2006/relationships/image" Target="../media/image44.png"/><Relationship Id="rId5" Type="http://schemas.openxmlformats.org/officeDocument/2006/relationships/image" Target="../media/image68.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74.png"/><Relationship Id="rId4" Type="http://schemas.openxmlformats.org/officeDocument/2006/relationships/image" Target="../media/image67.png"/><Relationship Id="rId5" Type="http://schemas.openxmlformats.org/officeDocument/2006/relationships/image" Target="../media/image77.png"/><Relationship Id="rId6" Type="http://schemas.openxmlformats.org/officeDocument/2006/relationships/image" Target="../media/image82.png"/><Relationship Id="rId7" Type="http://schemas.openxmlformats.org/officeDocument/2006/relationships/image" Target="../media/image91.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76.png"/><Relationship Id="rId4" Type="http://schemas.openxmlformats.org/officeDocument/2006/relationships/image" Target="../media/image69.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88.png"/><Relationship Id="rId4" Type="http://schemas.openxmlformats.org/officeDocument/2006/relationships/image" Target="../media/image92.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6.png"/><Relationship Id="rId4" Type="http://schemas.openxmlformats.org/officeDocument/2006/relationships/image" Target="../media/image15.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image" Target="../media/image73.png"/><Relationship Id="rId4" Type="http://schemas.openxmlformats.org/officeDocument/2006/relationships/image" Target="../media/image78.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 Id="rId3" Type="http://schemas.openxmlformats.org/officeDocument/2006/relationships/image" Target="../media/image86.png"/><Relationship Id="rId4" Type="http://schemas.openxmlformats.org/officeDocument/2006/relationships/image" Target="../media/image80.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 Id="rId3" Type="http://schemas.openxmlformats.org/officeDocument/2006/relationships/image" Target="../media/image85.png"/><Relationship Id="rId4" Type="http://schemas.openxmlformats.org/officeDocument/2006/relationships/image" Target="../media/image79.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 Id="rId3" Type="http://schemas.openxmlformats.org/officeDocument/2006/relationships/image" Target="../media/image93.png"/><Relationship Id="rId4" Type="http://schemas.openxmlformats.org/officeDocument/2006/relationships/image" Target="../media/image94.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 Id="rId3" Type="http://schemas.openxmlformats.org/officeDocument/2006/relationships/image" Target="../media/image90.png"/><Relationship Id="rId4" Type="http://schemas.openxmlformats.org/officeDocument/2006/relationships/image" Target="../media/image89.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 Id="rId3" Type="http://schemas.openxmlformats.org/officeDocument/2006/relationships/hyperlink" Target="https://github.com/Digioref/OLA-Pricing.git" TargetMode="External"/><Relationship Id="rId4" Type="http://schemas.openxmlformats.org/officeDocument/2006/relationships/hyperlink" Target="https://cesa-bianchi.di.unimi.it/Pubblicazioni/J18.pdf"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8.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2.png"/><Relationship Id="rId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 name="Shape 30"/>
        <p:cNvGrpSpPr/>
        <p:nvPr/>
      </p:nvGrpSpPr>
      <p:grpSpPr>
        <a:xfrm>
          <a:off x="0" y="0"/>
          <a:ext cx="0" cy="0"/>
          <a:chOff x="0" y="0"/>
          <a:chExt cx="0" cy="0"/>
        </a:xfrm>
      </p:grpSpPr>
      <p:sp>
        <p:nvSpPr>
          <p:cNvPr id="31" name="Google Shape;31;p4"/>
          <p:cNvSpPr txBox="1"/>
          <p:nvPr>
            <p:ph type="title"/>
          </p:nvPr>
        </p:nvSpPr>
        <p:spPr>
          <a:xfrm>
            <a:off x="838200" y="2450280"/>
            <a:ext cx="10515600" cy="13257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lt1"/>
              </a:buClr>
              <a:buSzPts val="4400"/>
              <a:buFont typeface="Calibri"/>
              <a:buNone/>
            </a:pPr>
            <a:r>
              <a:rPr lang="en-US"/>
              <a:t>Online Learning Applications Project </a:t>
            </a:r>
            <a:endParaRPr/>
          </a:p>
        </p:txBody>
      </p:sp>
      <p:sp>
        <p:nvSpPr>
          <p:cNvPr id="32" name="Google Shape;32;p4"/>
          <p:cNvSpPr txBox="1"/>
          <p:nvPr>
            <p:ph idx="1" type="body"/>
          </p:nvPr>
        </p:nvSpPr>
        <p:spPr>
          <a:xfrm>
            <a:off x="753350" y="4391500"/>
            <a:ext cx="3649500" cy="2004900"/>
          </a:xfrm>
          <a:prstGeom prst="rect">
            <a:avLst/>
          </a:prstGeom>
          <a:noFill/>
          <a:ln>
            <a:noFill/>
          </a:ln>
        </p:spPr>
        <p:txBody>
          <a:bodyPr anchorCtr="0" anchor="t" bIns="45700" lIns="91425" spcFirstLastPara="1" rIns="91425" wrap="square" tIns="45700">
            <a:noAutofit/>
          </a:bodyPr>
          <a:lstStyle/>
          <a:p>
            <a:pPr indent="0" lvl="0" marL="0" rtl="0" algn="l">
              <a:lnSpc>
                <a:spcPct val="150000"/>
              </a:lnSpc>
              <a:spcBef>
                <a:spcPts val="0"/>
              </a:spcBef>
              <a:spcAft>
                <a:spcPts val="0"/>
              </a:spcAft>
              <a:buClr>
                <a:schemeClr val="lt1"/>
              </a:buClr>
              <a:buSzPts val="1600"/>
              <a:buNone/>
            </a:pPr>
            <a:r>
              <a:rPr b="1" lang="en-US" sz="1700"/>
              <a:t>Authors:</a:t>
            </a:r>
            <a:endParaRPr b="1" sz="1700"/>
          </a:p>
          <a:p>
            <a:pPr indent="0" lvl="0" marL="0" rtl="0" algn="l">
              <a:lnSpc>
                <a:spcPct val="90000"/>
              </a:lnSpc>
              <a:spcBef>
                <a:spcPts val="0"/>
              </a:spcBef>
              <a:spcAft>
                <a:spcPts val="0"/>
              </a:spcAft>
              <a:buClr>
                <a:schemeClr val="lt1"/>
              </a:buClr>
              <a:buSzPts val="1600"/>
              <a:buNone/>
            </a:pPr>
            <a:r>
              <a:rPr b="1" lang="en-US" sz="1700"/>
              <a:t>Carminati Gabriele</a:t>
            </a:r>
            <a:endParaRPr b="1" sz="1700"/>
          </a:p>
          <a:p>
            <a:pPr indent="0" lvl="0" marL="0" rtl="0" algn="l">
              <a:lnSpc>
                <a:spcPct val="90000"/>
              </a:lnSpc>
              <a:spcBef>
                <a:spcPts val="0"/>
              </a:spcBef>
              <a:spcAft>
                <a:spcPts val="0"/>
              </a:spcAft>
              <a:buClr>
                <a:schemeClr val="lt1"/>
              </a:buClr>
              <a:buSzPts val="1600"/>
              <a:buNone/>
            </a:pPr>
            <a:r>
              <a:rPr b="1" lang="en-US" sz="1700"/>
              <a:t>Compagnoni Riccardo Domingo</a:t>
            </a:r>
            <a:endParaRPr b="1" sz="1700"/>
          </a:p>
          <a:p>
            <a:pPr indent="0" lvl="0" marL="0" rtl="0" algn="l">
              <a:lnSpc>
                <a:spcPct val="90000"/>
              </a:lnSpc>
              <a:spcBef>
                <a:spcPts val="0"/>
              </a:spcBef>
              <a:spcAft>
                <a:spcPts val="0"/>
              </a:spcAft>
              <a:buClr>
                <a:schemeClr val="lt1"/>
              </a:buClr>
              <a:buSzPts val="1600"/>
              <a:buNone/>
            </a:pPr>
            <a:r>
              <a:rPr b="1" lang="en-US" sz="1700"/>
              <a:t>De Introna Federico</a:t>
            </a:r>
            <a:endParaRPr b="1" sz="1700"/>
          </a:p>
          <a:p>
            <a:pPr indent="0" lvl="0" marL="0" rtl="0" algn="l">
              <a:lnSpc>
                <a:spcPct val="90000"/>
              </a:lnSpc>
              <a:spcBef>
                <a:spcPts val="0"/>
              </a:spcBef>
              <a:spcAft>
                <a:spcPts val="0"/>
              </a:spcAft>
              <a:buClr>
                <a:schemeClr val="lt1"/>
              </a:buClr>
              <a:buSzPts val="1600"/>
              <a:buNone/>
            </a:pPr>
            <a:r>
              <a:rPr b="1" lang="en-US" sz="1700"/>
              <a:t>Di Giore Francesco</a:t>
            </a:r>
            <a:endParaRPr b="1" sz="1700"/>
          </a:p>
          <a:p>
            <a:pPr indent="0" lvl="0" marL="0" rtl="0" algn="l">
              <a:lnSpc>
                <a:spcPct val="90000"/>
              </a:lnSpc>
              <a:spcBef>
                <a:spcPts val="0"/>
              </a:spcBef>
              <a:spcAft>
                <a:spcPts val="0"/>
              </a:spcAft>
              <a:buClr>
                <a:schemeClr val="lt1"/>
              </a:buClr>
              <a:buSzPts val="1600"/>
              <a:buNone/>
            </a:pPr>
            <a:r>
              <a:rPr b="1" lang="en-US" sz="1700"/>
              <a:t>Fossa’ Chiara</a:t>
            </a:r>
            <a:endParaRPr b="1" sz="1700"/>
          </a:p>
          <a:p>
            <a:pPr indent="0" lvl="0" marL="0" rtl="0" algn="l">
              <a:lnSpc>
                <a:spcPct val="90000"/>
              </a:lnSpc>
              <a:spcBef>
                <a:spcPts val="0"/>
              </a:spcBef>
              <a:spcAft>
                <a:spcPts val="0"/>
              </a:spcAft>
              <a:buClr>
                <a:schemeClr val="lt1"/>
              </a:buClr>
              <a:buSzPts val="1600"/>
              <a:buNone/>
            </a:pPr>
            <a:r>
              <a:t/>
            </a:r>
            <a:endParaRPr b="1" sz="1700"/>
          </a:p>
        </p:txBody>
      </p:sp>
      <p:sp>
        <p:nvSpPr>
          <p:cNvPr id="33" name="Google Shape;33;p4"/>
          <p:cNvSpPr txBox="1"/>
          <p:nvPr>
            <p:ph idx="3" type="body"/>
          </p:nvPr>
        </p:nvSpPr>
        <p:spPr>
          <a:xfrm>
            <a:off x="8886950" y="5735025"/>
            <a:ext cx="2571000" cy="3198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1600"/>
              <a:buNone/>
            </a:pPr>
            <a:r>
              <a:rPr b="1" lang="en-US" sz="1700"/>
              <a:t>Academic Year 2024/2025</a:t>
            </a:r>
            <a:endParaRPr b="1" sz="1700"/>
          </a:p>
        </p:txBody>
      </p:sp>
      <p:sp>
        <p:nvSpPr>
          <p:cNvPr id="34" name="Google Shape;34;p4"/>
          <p:cNvSpPr txBox="1"/>
          <p:nvPr/>
        </p:nvSpPr>
        <p:spPr>
          <a:xfrm>
            <a:off x="3955200" y="3525925"/>
            <a:ext cx="4281600" cy="609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2800">
                <a:solidFill>
                  <a:schemeClr val="lt1"/>
                </a:solidFill>
              </a:rPr>
              <a:t>Dynamic Pricing</a:t>
            </a:r>
            <a:endParaRPr b="1" sz="2800">
              <a:solidFill>
                <a:schemeClr val="lt1"/>
              </a:solidFill>
            </a:endParaRPr>
          </a:p>
        </p:txBody>
      </p:sp>
      <p:sp>
        <p:nvSpPr>
          <p:cNvPr id="35" name="Google Shape;35;p4"/>
          <p:cNvSpPr/>
          <p:nvPr/>
        </p:nvSpPr>
        <p:spPr>
          <a:xfrm>
            <a:off x="4318350" y="6223350"/>
            <a:ext cx="3555300" cy="563400"/>
          </a:xfrm>
          <a:prstGeom prst="rect">
            <a:avLst/>
          </a:prstGeom>
          <a:solidFill>
            <a:srgbClr val="213652"/>
          </a:solidFill>
          <a:ln cap="flat" cmpd="sng" w="9525">
            <a:solidFill>
              <a:srgbClr val="21365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000">
                <a:solidFill>
                  <a:schemeClr val="lt1"/>
                </a:solidFill>
                <a:latin typeface="Calibri"/>
                <a:ea typeface="Calibri"/>
                <a:cs typeface="Calibri"/>
                <a:sym typeface="Calibri"/>
              </a:rPr>
              <a:t>School of Industrial and Information Engineering</a:t>
            </a:r>
            <a:endParaRPr sz="1000">
              <a:solidFill>
                <a:schemeClr val="lt1"/>
              </a:solidFill>
              <a:latin typeface="Calibri"/>
              <a:ea typeface="Calibri"/>
              <a:cs typeface="Calibri"/>
              <a:sym typeface="Calibri"/>
            </a:endParaRPr>
          </a:p>
          <a:p>
            <a:pPr indent="0" lvl="0" marL="0" rtl="0" algn="ctr">
              <a:spcBef>
                <a:spcPts val="0"/>
              </a:spcBef>
              <a:spcAft>
                <a:spcPts val="0"/>
              </a:spcAft>
              <a:buNone/>
            </a:pPr>
            <a:r>
              <a:rPr lang="en-US" sz="1300">
                <a:solidFill>
                  <a:schemeClr val="lt1"/>
                </a:solidFill>
                <a:latin typeface="Calibri"/>
                <a:ea typeface="Calibri"/>
                <a:cs typeface="Calibri"/>
                <a:sym typeface="Calibri"/>
              </a:rPr>
              <a:t>Master of Science - Computer Science</a:t>
            </a:r>
            <a:endParaRPr sz="1300">
              <a:solidFill>
                <a:schemeClr val="lt1"/>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13"/>
          <p:cNvSpPr txBox="1"/>
          <p:nvPr>
            <p:ph idx="12" type="sldNum"/>
          </p:nvPr>
        </p:nvSpPr>
        <p:spPr>
          <a:xfrm>
            <a:off x="11013988" y="6359546"/>
            <a:ext cx="965887"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r>
              <a:rPr lang="en-US"/>
              <a:t>/XX</a:t>
            </a:r>
            <a:endParaRPr/>
          </a:p>
        </p:txBody>
      </p:sp>
      <p:sp>
        <p:nvSpPr>
          <p:cNvPr id="112" name="Google Shape;112;p13"/>
          <p:cNvSpPr txBox="1"/>
          <p:nvPr>
            <p:ph type="title"/>
          </p:nvPr>
        </p:nvSpPr>
        <p:spPr>
          <a:xfrm>
            <a:off x="105355" y="90617"/>
            <a:ext cx="6971271" cy="543697"/>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2800"/>
              <a:buFont typeface="Calibri"/>
              <a:buNone/>
            </a:pPr>
            <a:r>
              <a:rPr lang="en-US"/>
              <a:t>Trials and graphs with budget constraints</a:t>
            </a:r>
            <a:endParaRPr/>
          </a:p>
        </p:txBody>
      </p:sp>
      <p:sp>
        <p:nvSpPr>
          <p:cNvPr id="113" name="Google Shape;113;p13"/>
          <p:cNvSpPr txBox="1"/>
          <p:nvPr/>
        </p:nvSpPr>
        <p:spPr>
          <a:xfrm>
            <a:off x="526073" y="4697380"/>
            <a:ext cx="10370528"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Calibri"/>
                <a:ea typeface="Calibri"/>
                <a:cs typeface="Calibri"/>
                <a:sym typeface="Calibri"/>
              </a:rPr>
              <a:t>Normal Distribution</a:t>
            </a:r>
            <a:endParaRPr/>
          </a:p>
          <a:p>
            <a:pPr indent="0" lvl="0" marL="0" marR="0" rtl="0" algn="l">
              <a:spcBef>
                <a:spcPts val="0"/>
              </a:spcBef>
              <a:spcAft>
                <a:spcPts val="0"/>
              </a:spcAft>
              <a:buNone/>
            </a:pPr>
            <a:r>
              <a:rPr b="1" lang="en-US" sz="1800">
                <a:solidFill>
                  <a:schemeClr val="dk1"/>
                </a:solidFill>
                <a:latin typeface="Calibri"/>
                <a:ea typeface="Calibri"/>
                <a:cs typeface="Calibri"/>
                <a:sym typeface="Calibri"/>
              </a:rPr>
              <a:t>Chosen Prices</a:t>
            </a:r>
            <a:r>
              <a:rPr lang="en-US" sz="1800">
                <a:solidFill>
                  <a:schemeClr val="dk1"/>
                </a:solidFill>
                <a:latin typeface="Calibri"/>
                <a:ea typeface="Calibri"/>
                <a:cs typeface="Calibri"/>
                <a:sym typeface="Calibri"/>
              </a:rPr>
              <a:t>: Agent concentrates on 2 prices near 0.5</a:t>
            </a:r>
            <a:endParaRPr/>
          </a:p>
          <a:p>
            <a:pPr indent="0" lvl="0" marL="0" marR="0" rtl="0" algn="l">
              <a:spcBef>
                <a:spcPts val="0"/>
              </a:spcBef>
              <a:spcAft>
                <a:spcPts val="0"/>
              </a:spcAft>
              <a:buNone/>
            </a:pPr>
            <a:r>
              <a:rPr b="1" lang="en-US" sz="1800">
                <a:solidFill>
                  <a:schemeClr val="dk1"/>
                </a:solidFill>
                <a:latin typeface="Calibri"/>
                <a:ea typeface="Calibri"/>
                <a:cs typeface="Calibri"/>
                <a:sym typeface="Calibri"/>
              </a:rPr>
              <a:t>Cumulative Payments</a:t>
            </a:r>
            <a:r>
              <a:rPr lang="en-US" sz="1800">
                <a:solidFill>
                  <a:schemeClr val="dk1"/>
                </a:solidFill>
                <a:latin typeface="Calibri"/>
                <a:ea typeface="Calibri"/>
                <a:cs typeface="Calibri"/>
                <a:sym typeface="Calibri"/>
              </a:rPr>
              <a:t>: Grows steadily → exactly stops at budget.</a:t>
            </a:r>
            <a:endParaRPr/>
          </a:p>
          <a:p>
            <a:pPr indent="0" lvl="0" marL="0" marR="0" rtl="0" algn="l">
              <a:spcBef>
                <a:spcPts val="0"/>
              </a:spcBef>
              <a:spcAft>
                <a:spcPts val="0"/>
              </a:spcAft>
              <a:buNone/>
            </a:pPr>
            <a:r>
              <a:rPr b="1" lang="en-US" sz="1800">
                <a:solidFill>
                  <a:schemeClr val="dk1"/>
                </a:solidFill>
                <a:latin typeface="Calibri"/>
                <a:ea typeface="Calibri"/>
                <a:cs typeface="Calibri"/>
                <a:sym typeface="Calibri"/>
              </a:rPr>
              <a:t>Cumulative Regret</a:t>
            </a:r>
            <a:r>
              <a:rPr lang="en-US" sz="1800">
                <a:solidFill>
                  <a:schemeClr val="dk1"/>
                </a:solidFill>
                <a:latin typeface="Calibri"/>
                <a:ea typeface="Calibri"/>
                <a:cs typeface="Calibri"/>
                <a:sym typeface="Calibri"/>
              </a:rPr>
              <a:t>: Sublinear, then flattens once budget is exhausted.</a:t>
            </a:r>
            <a:endParaRPr/>
          </a:p>
        </p:txBody>
      </p:sp>
      <p:pic>
        <p:nvPicPr>
          <p:cNvPr id="114" name="Google Shape;114;p13"/>
          <p:cNvPicPr preferRelativeResize="0"/>
          <p:nvPr/>
        </p:nvPicPr>
        <p:blipFill>
          <a:blip r:embed="rId3">
            <a:alphaModFix/>
          </a:blip>
          <a:stretch>
            <a:fillRect/>
          </a:stretch>
        </p:blipFill>
        <p:spPr>
          <a:xfrm>
            <a:off x="628375" y="1706150"/>
            <a:ext cx="3075851" cy="2401674"/>
          </a:xfrm>
          <a:prstGeom prst="rect">
            <a:avLst/>
          </a:prstGeom>
          <a:noFill/>
          <a:ln>
            <a:noFill/>
          </a:ln>
        </p:spPr>
      </p:pic>
      <p:pic>
        <p:nvPicPr>
          <p:cNvPr id="115" name="Google Shape;115;p13"/>
          <p:cNvPicPr preferRelativeResize="0"/>
          <p:nvPr/>
        </p:nvPicPr>
        <p:blipFill>
          <a:blip r:embed="rId4">
            <a:alphaModFix/>
          </a:blip>
          <a:stretch>
            <a:fillRect/>
          </a:stretch>
        </p:blipFill>
        <p:spPr>
          <a:xfrm>
            <a:off x="4044362" y="1706150"/>
            <a:ext cx="3333950" cy="2579825"/>
          </a:xfrm>
          <a:prstGeom prst="rect">
            <a:avLst/>
          </a:prstGeom>
          <a:noFill/>
          <a:ln>
            <a:noFill/>
          </a:ln>
        </p:spPr>
      </p:pic>
      <p:pic>
        <p:nvPicPr>
          <p:cNvPr id="116" name="Google Shape;116;p13"/>
          <p:cNvPicPr preferRelativeResize="0"/>
          <p:nvPr/>
        </p:nvPicPr>
        <p:blipFill>
          <a:blip r:embed="rId5">
            <a:alphaModFix/>
          </a:blip>
          <a:stretch>
            <a:fillRect/>
          </a:stretch>
        </p:blipFill>
        <p:spPr>
          <a:xfrm>
            <a:off x="7978325" y="1761150"/>
            <a:ext cx="3188251" cy="24670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14"/>
          <p:cNvSpPr txBox="1"/>
          <p:nvPr>
            <p:ph idx="12" type="sldNum"/>
          </p:nvPr>
        </p:nvSpPr>
        <p:spPr>
          <a:xfrm>
            <a:off x="11013988" y="6359546"/>
            <a:ext cx="965887"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r>
              <a:rPr lang="en-US"/>
              <a:t>/XX</a:t>
            </a:r>
            <a:endParaRPr/>
          </a:p>
        </p:txBody>
      </p:sp>
      <p:sp>
        <p:nvSpPr>
          <p:cNvPr id="122" name="Google Shape;122;p14"/>
          <p:cNvSpPr txBox="1"/>
          <p:nvPr>
            <p:ph type="title"/>
          </p:nvPr>
        </p:nvSpPr>
        <p:spPr>
          <a:xfrm>
            <a:off x="105355" y="90617"/>
            <a:ext cx="6971271" cy="543697"/>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2800"/>
              <a:buFont typeface="Calibri"/>
              <a:buNone/>
            </a:pPr>
            <a:r>
              <a:rPr lang="en-US"/>
              <a:t>Trials and graphs with budget constraints</a:t>
            </a:r>
            <a:endParaRPr/>
          </a:p>
        </p:txBody>
      </p:sp>
      <p:sp>
        <p:nvSpPr>
          <p:cNvPr id="123" name="Google Shape;123;p14"/>
          <p:cNvSpPr txBox="1"/>
          <p:nvPr/>
        </p:nvSpPr>
        <p:spPr>
          <a:xfrm>
            <a:off x="521677" y="4599241"/>
            <a:ext cx="11342078"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Calibri"/>
                <a:ea typeface="Calibri"/>
                <a:cs typeface="Calibri"/>
                <a:sym typeface="Calibri"/>
              </a:rPr>
              <a:t>Uniform Distribution</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Agent does not always spend the full budget.</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Pulls spread over multiple prices → higher variability.</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Regret grows with wider uncertainty.</a:t>
            </a:r>
            <a:endParaRPr/>
          </a:p>
        </p:txBody>
      </p:sp>
      <p:pic>
        <p:nvPicPr>
          <p:cNvPr id="124" name="Google Shape;124;p14"/>
          <p:cNvPicPr preferRelativeResize="0"/>
          <p:nvPr/>
        </p:nvPicPr>
        <p:blipFill>
          <a:blip r:embed="rId3">
            <a:alphaModFix/>
          </a:blip>
          <a:stretch>
            <a:fillRect/>
          </a:stretch>
        </p:blipFill>
        <p:spPr>
          <a:xfrm>
            <a:off x="847000" y="1742026"/>
            <a:ext cx="2973800" cy="2322000"/>
          </a:xfrm>
          <a:prstGeom prst="rect">
            <a:avLst/>
          </a:prstGeom>
          <a:noFill/>
          <a:ln>
            <a:noFill/>
          </a:ln>
        </p:spPr>
      </p:pic>
      <p:pic>
        <p:nvPicPr>
          <p:cNvPr id="125" name="Google Shape;125;p14"/>
          <p:cNvPicPr preferRelativeResize="0"/>
          <p:nvPr/>
        </p:nvPicPr>
        <p:blipFill>
          <a:blip r:embed="rId4">
            <a:alphaModFix/>
          </a:blip>
          <a:stretch>
            <a:fillRect/>
          </a:stretch>
        </p:blipFill>
        <p:spPr>
          <a:xfrm>
            <a:off x="4271400" y="1819725"/>
            <a:ext cx="2973800" cy="2301153"/>
          </a:xfrm>
          <a:prstGeom prst="rect">
            <a:avLst/>
          </a:prstGeom>
          <a:noFill/>
          <a:ln>
            <a:noFill/>
          </a:ln>
        </p:spPr>
      </p:pic>
      <p:pic>
        <p:nvPicPr>
          <p:cNvPr id="126" name="Google Shape;126;p14"/>
          <p:cNvPicPr preferRelativeResize="0"/>
          <p:nvPr/>
        </p:nvPicPr>
        <p:blipFill>
          <a:blip r:embed="rId5">
            <a:alphaModFix/>
          </a:blip>
          <a:stretch>
            <a:fillRect/>
          </a:stretch>
        </p:blipFill>
        <p:spPr>
          <a:xfrm>
            <a:off x="8040200" y="1858600"/>
            <a:ext cx="2973800" cy="2336923"/>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15"/>
          <p:cNvSpPr txBox="1"/>
          <p:nvPr>
            <p:ph idx="12" type="sldNum"/>
          </p:nvPr>
        </p:nvSpPr>
        <p:spPr>
          <a:xfrm>
            <a:off x="11013988" y="6359546"/>
            <a:ext cx="965887"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r>
              <a:rPr lang="en-US"/>
              <a:t>/XX</a:t>
            </a:r>
            <a:endParaRPr/>
          </a:p>
        </p:txBody>
      </p:sp>
      <p:sp>
        <p:nvSpPr>
          <p:cNvPr id="132" name="Google Shape;132;p15"/>
          <p:cNvSpPr txBox="1"/>
          <p:nvPr>
            <p:ph type="title"/>
          </p:nvPr>
        </p:nvSpPr>
        <p:spPr>
          <a:xfrm>
            <a:off x="105355" y="90617"/>
            <a:ext cx="6971271" cy="543697"/>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2800"/>
              <a:buFont typeface="Calibri"/>
              <a:buNone/>
            </a:pPr>
            <a:r>
              <a:rPr lang="en-US"/>
              <a:t>Trials and graphs with budget constraints</a:t>
            </a:r>
            <a:endParaRPr/>
          </a:p>
        </p:txBody>
      </p:sp>
      <p:sp>
        <p:nvSpPr>
          <p:cNvPr id="133" name="Google Shape;133;p15"/>
          <p:cNvSpPr txBox="1"/>
          <p:nvPr/>
        </p:nvSpPr>
        <p:spPr>
          <a:xfrm>
            <a:off x="490903" y="4925980"/>
            <a:ext cx="5698882"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Calibri"/>
                <a:ea typeface="Calibri"/>
                <a:cs typeface="Calibri"/>
                <a:sym typeface="Calibri"/>
              </a:rPr>
              <a:t>Beta Distribution</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Like normal case, budget is fully used.</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Optimal prices are lower</a:t>
            </a:r>
            <a:endParaRPr/>
          </a:p>
        </p:txBody>
      </p:sp>
      <p:pic>
        <p:nvPicPr>
          <p:cNvPr id="134" name="Google Shape;134;p15"/>
          <p:cNvPicPr preferRelativeResize="0"/>
          <p:nvPr/>
        </p:nvPicPr>
        <p:blipFill>
          <a:blip r:embed="rId3">
            <a:alphaModFix/>
          </a:blip>
          <a:stretch>
            <a:fillRect/>
          </a:stretch>
        </p:blipFill>
        <p:spPr>
          <a:xfrm>
            <a:off x="490904" y="1706871"/>
            <a:ext cx="3413800" cy="2665575"/>
          </a:xfrm>
          <a:prstGeom prst="rect">
            <a:avLst/>
          </a:prstGeom>
          <a:noFill/>
          <a:ln>
            <a:noFill/>
          </a:ln>
        </p:spPr>
      </p:pic>
      <p:pic>
        <p:nvPicPr>
          <p:cNvPr id="135" name="Google Shape;135;p15"/>
          <p:cNvPicPr preferRelativeResize="0"/>
          <p:nvPr/>
        </p:nvPicPr>
        <p:blipFill>
          <a:blip r:embed="rId4">
            <a:alphaModFix/>
          </a:blip>
          <a:stretch>
            <a:fillRect/>
          </a:stretch>
        </p:blipFill>
        <p:spPr>
          <a:xfrm>
            <a:off x="4064878" y="1744421"/>
            <a:ext cx="3347700" cy="2590475"/>
          </a:xfrm>
          <a:prstGeom prst="rect">
            <a:avLst/>
          </a:prstGeom>
          <a:noFill/>
          <a:ln>
            <a:noFill/>
          </a:ln>
        </p:spPr>
      </p:pic>
      <p:pic>
        <p:nvPicPr>
          <p:cNvPr id="136" name="Google Shape;136;p15"/>
          <p:cNvPicPr preferRelativeResize="0"/>
          <p:nvPr/>
        </p:nvPicPr>
        <p:blipFill>
          <a:blip r:embed="rId5">
            <a:alphaModFix/>
          </a:blip>
          <a:stretch>
            <a:fillRect/>
          </a:stretch>
        </p:blipFill>
        <p:spPr>
          <a:xfrm>
            <a:off x="7951676" y="1744426"/>
            <a:ext cx="3347699" cy="25904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16"/>
          <p:cNvSpPr txBox="1"/>
          <p:nvPr>
            <p:ph idx="12" type="sldNum"/>
          </p:nvPr>
        </p:nvSpPr>
        <p:spPr>
          <a:xfrm>
            <a:off x="11013988" y="6359546"/>
            <a:ext cx="965887"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r>
              <a:rPr lang="en-US"/>
              <a:t>/XX</a:t>
            </a:r>
            <a:endParaRPr/>
          </a:p>
        </p:txBody>
      </p:sp>
      <p:sp>
        <p:nvSpPr>
          <p:cNvPr id="142" name="Google Shape;142;p16"/>
          <p:cNvSpPr txBox="1"/>
          <p:nvPr>
            <p:ph type="title"/>
          </p:nvPr>
        </p:nvSpPr>
        <p:spPr>
          <a:xfrm>
            <a:off x="2278197" y="3157151"/>
            <a:ext cx="8677018" cy="543697"/>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rgbClr val="213652"/>
              </a:buClr>
              <a:buSzPct val="100000"/>
              <a:buFont typeface="Calibri"/>
              <a:buNone/>
            </a:pPr>
            <a:r>
              <a:rPr lang="en-US" u="sng">
                <a:solidFill>
                  <a:srgbClr val="213652"/>
                </a:solidFill>
              </a:rPr>
              <a:t>Requirement 2: Multiple products and stochastic environment</a:t>
            </a:r>
            <a:endParaRPr/>
          </a:p>
        </p:txBody>
      </p:sp>
    </p:spTree>
  </p:cSld>
  <p:clrMapOvr>
    <a:masterClrMapping/>
  </p:clrMapOvr>
  <mc:AlternateContent>
    <mc:Choice Requires="p14">
      <p:transition spd="med">
        <p14:flip dir="l"/>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17"/>
          <p:cNvSpPr txBox="1"/>
          <p:nvPr>
            <p:ph idx="12" type="sldNum"/>
          </p:nvPr>
        </p:nvSpPr>
        <p:spPr>
          <a:xfrm>
            <a:off x="11013988" y="6359546"/>
            <a:ext cx="9660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r>
              <a:rPr lang="en-US"/>
              <a:t>/XX</a:t>
            </a:r>
            <a:endParaRPr/>
          </a:p>
        </p:txBody>
      </p:sp>
      <p:sp>
        <p:nvSpPr>
          <p:cNvPr id="148" name="Google Shape;148;p17"/>
          <p:cNvSpPr txBox="1"/>
          <p:nvPr>
            <p:ph type="title"/>
          </p:nvPr>
        </p:nvSpPr>
        <p:spPr>
          <a:xfrm>
            <a:off x="105355" y="90617"/>
            <a:ext cx="6971400" cy="5436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2800"/>
              <a:buFont typeface="Calibri"/>
              <a:buNone/>
            </a:pPr>
            <a:r>
              <a:rPr lang="en-US"/>
              <a:t>Environment</a:t>
            </a:r>
            <a:endParaRPr/>
          </a:p>
        </p:txBody>
      </p:sp>
      <p:sp>
        <p:nvSpPr>
          <p:cNvPr id="149" name="Google Shape;149;p17"/>
          <p:cNvSpPr txBox="1"/>
          <p:nvPr/>
        </p:nvSpPr>
        <p:spPr>
          <a:xfrm>
            <a:off x="429050" y="1682700"/>
            <a:ext cx="6647700" cy="3492600"/>
          </a:xfrm>
          <a:prstGeom prst="rect">
            <a:avLst/>
          </a:prstGeom>
          <a:noFill/>
          <a:ln>
            <a:noFill/>
          </a:ln>
        </p:spPr>
        <p:txBody>
          <a:bodyPr anchorCtr="0" anchor="t" bIns="91425" lIns="91425" spcFirstLastPara="1" rIns="91425" wrap="square" tIns="91425">
            <a:spAutoFit/>
          </a:bodyPr>
          <a:lstStyle/>
          <a:p>
            <a:pPr indent="-317500" lvl="0" marL="457200" rtl="0" algn="l">
              <a:lnSpc>
                <a:spcPct val="200000"/>
              </a:lnSpc>
              <a:spcBef>
                <a:spcPts val="0"/>
              </a:spcBef>
              <a:spcAft>
                <a:spcPts val="0"/>
              </a:spcAft>
              <a:buSzPts val="1400"/>
              <a:buChar char="●"/>
            </a:pPr>
            <a:r>
              <a:rPr lang="en-US"/>
              <a:t>We </a:t>
            </a:r>
            <a:r>
              <a:rPr lang="en-US"/>
              <a:t>simulate</a:t>
            </a:r>
            <a:r>
              <a:rPr lang="en-US"/>
              <a:t> a </a:t>
            </a:r>
            <a:r>
              <a:rPr b="1" lang="en-US"/>
              <a:t>seller offering multiple products</a:t>
            </a:r>
            <a:r>
              <a:rPr lang="en-US"/>
              <a:t>.</a:t>
            </a:r>
            <a:endParaRPr/>
          </a:p>
          <a:p>
            <a:pPr indent="-317500" lvl="0" marL="457200" rtl="0" algn="l">
              <a:lnSpc>
                <a:spcPct val="115000"/>
              </a:lnSpc>
              <a:spcBef>
                <a:spcPts val="0"/>
              </a:spcBef>
              <a:spcAft>
                <a:spcPts val="0"/>
              </a:spcAft>
              <a:buSzPts val="1400"/>
              <a:buChar char="●"/>
            </a:pPr>
            <a:r>
              <a:rPr lang="en-US"/>
              <a:t>Customer’s </a:t>
            </a:r>
            <a:r>
              <a:rPr b="1" lang="en-US"/>
              <a:t>valuations</a:t>
            </a:r>
            <a:r>
              <a:rPr lang="en-US"/>
              <a:t> are modeled with </a:t>
            </a:r>
            <a:r>
              <a:rPr b="1" lang="en-US"/>
              <a:t>joint distribution</a:t>
            </a:r>
            <a:r>
              <a:rPr lang="en-US"/>
              <a:t> over all the products. </a:t>
            </a:r>
            <a:endParaRPr/>
          </a:p>
          <a:p>
            <a:pPr indent="-317500" lvl="1" marL="914400" rtl="0" algn="l">
              <a:lnSpc>
                <a:spcPct val="115000"/>
              </a:lnSpc>
              <a:spcBef>
                <a:spcPts val="0"/>
              </a:spcBef>
              <a:spcAft>
                <a:spcPts val="0"/>
              </a:spcAft>
              <a:buSzPts val="1400"/>
              <a:buChar char="○"/>
            </a:pPr>
            <a:r>
              <a:rPr lang="en-US"/>
              <a:t>Specifically we used a </a:t>
            </a:r>
            <a:r>
              <a:rPr b="1" lang="en-US"/>
              <a:t>multivariate logit normal distribution</a:t>
            </a:r>
            <a:endParaRPr/>
          </a:p>
          <a:p>
            <a:pPr indent="-317500" lvl="1" marL="914400" rtl="0" algn="l">
              <a:lnSpc>
                <a:spcPct val="200000"/>
              </a:lnSpc>
              <a:spcBef>
                <a:spcPts val="0"/>
              </a:spcBef>
              <a:spcAft>
                <a:spcPts val="0"/>
              </a:spcAft>
              <a:buSzPts val="1400"/>
              <a:buChar char="○"/>
            </a:pPr>
            <a:r>
              <a:rPr lang="en-US"/>
              <a:t>Approximating the latent gaussian parameters with the </a:t>
            </a:r>
            <a:r>
              <a:rPr b="1" lang="en-US"/>
              <a:t>delta method</a:t>
            </a:r>
            <a:endParaRPr b="1"/>
          </a:p>
          <a:p>
            <a:pPr indent="-317500" lvl="0" marL="457200" rtl="0" algn="l">
              <a:lnSpc>
                <a:spcPct val="115000"/>
              </a:lnSpc>
              <a:spcBef>
                <a:spcPts val="0"/>
              </a:spcBef>
              <a:spcAft>
                <a:spcPts val="0"/>
              </a:spcAft>
              <a:buSzPts val="1400"/>
              <a:buChar char="●"/>
            </a:pPr>
            <a:r>
              <a:rPr lang="en-US"/>
              <a:t>At each round:</a:t>
            </a:r>
            <a:endParaRPr/>
          </a:p>
          <a:p>
            <a:pPr indent="-317500" lvl="1" marL="914400" rtl="0" algn="l">
              <a:lnSpc>
                <a:spcPct val="115000"/>
              </a:lnSpc>
              <a:spcBef>
                <a:spcPts val="0"/>
              </a:spcBef>
              <a:spcAft>
                <a:spcPts val="0"/>
              </a:spcAft>
              <a:buSzPts val="1400"/>
              <a:buChar char="○"/>
            </a:pPr>
            <a:r>
              <a:rPr lang="en-US"/>
              <a:t>The seller chooses a </a:t>
            </a:r>
            <a:r>
              <a:rPr b="1" lang="en-US"/>
              <a:t>price for each product</a:t>
            </a:r>
            <a:endParaRPr b="1"/>
          </a:p>
          <a:p>
            <a:pPr indent="-317500" lvl="1" marL="914400" rtl="0" algn="l">
              <a:lnSpc>
                <a:spcPct val="115000"/>
              </a:lnSpc>
              <a:spcBef>
                <a:spcPts val="0"/>
              </a:spcBef>
              <a:spcAft>
                <a:spcPts val="0"/>
              </a:spcAft>
              <a:buSzPts val="1400"/>
              <a:buChar char="○"/>
            </a:pPr>
            <a:r>
              <a:rPr lang="en-US"/>
              <a:t>A customer arrives with a </a:t>
            </a:r>
            <a:r>
              <a:rPr b="1" lang="en-US"/>
              <a:t>valuation </a:t>
            </a:r>
            <a:r>
              <a:rPr lang="en-US"/>
              <a:t>for each product sampled from the distribution</a:t>
            </a:r>
            <a:endParaRPr/>
          </a:p>
          <a:p>
            <a:pPr indent="-317500" lvl="1" marL="914400" rtl="0" algn="l">
              <a:lnSpc>
                <a:spcPct val="115000"/>
              </a:lnSpc>
              <a:spcBef>
                <a:spcPts val="0"/>
              </a:spcBef>
              <a:spcAft>
                <a:spcPts val="0"/>
              </a:spcAft>
              <a:buSzPts val="1400"/>
              <a:buChar char="○"/>
            </a:pPr>
            <a:r>
              <a:rPr lang="en-US"/>
              <a:t>If </a:t>
            </a:r>
            <a:r>
              <a:rPr b="1" lang="en-US"/>
              <a:t>valuation&gt;price</a:t>
            </a:r>
            <a:r>
              <a:rPr lang="en-US"/>
              <a:t> for a given product a purchase happens (d=1)</a:t>
            </a:r>
            <a:endParaRPr/>
          </a:p>
          <a:p>
            <a:pPr indent="-317500" lvl="1" marL="914400" rtl="0" algn="l">
              <a:lnSpc>
                <a:spcPct val="115000"/>
              </a:lnSpc>
              <a:spcBef>
                <a:spcPts val="0"/>
              </a:spcBef>
              <a:spcAft>
                <a:spcPts val="0"/>
              </a:spcAft>
              <a:buSzPts val="1400"/>
              <a:buChar char="○"/>
            </a:pPr>
            <a:r>
              <a:rPr lang="en-US"/>
              <a:t>For each product the reward is computed as </a:t>
            </a:r>
            <a:r>
              <a:rPr b="1" lang="en-US"/>
              <a:t>reward = price * d</a:t>
            </a:r>
            <a:r>
              <a:rPr lang="en-US"/>
              <a:t>, so the seller agent receives a cumulative reward of </a:t>
            </a:r>
            <a:r>
              <a:rPr b="1" lang="en-US"/>
              <a:t>sum(rewards)</a:t>
            </a:r>
            <a:endParaRPr b="1"/>
          </a:p>
        </p:txBody>
      </p:sp>
      <p:pic>
        <p:nvPicPr>
          <p:cNvPr id="150" name="Google Shape;150;p17"/>
          <p:cNvPicPr preferRelativeResize="0"/>
          <p:nvPr/>
        </p:nvPicPr>
        <p:blipFill>
          <a:blip r:embed="rId3">
            <a:alphaModFix/>
          </a:blip>
          <a:stretch>
            <a:fillRect/>
          </a:stretch>
        </p:blipFill>
        <p:spPr>
          <a:xfrm>
            <a:off x="7076751" y="1239100"/>
            <a:ext cx="2419499" cy="3080701"/>
          </a:xfrm>
          <a:prstGeom prst="rect">
            <a:avLst/>
          </a:prstGeom>
          <a:noFill/>
          <a:ln>
            <a:noFill/>
          </a:ln>
        </p:spPr>
      </p:pic>
      <p:pic>
        <p:nvPicPr>
          <p:cNvPr id="151" name="Google Shape;151;p17"/>
          <p:cNvPicPr preferRelativeResize="0"/>
          <p:nvPr/>
        </p:nvPicPr>
        <p:blipFill>
          <a:blip r:embed="rId4">
            <a:alphaModFix/>
          </a:blip>
          <a:stretch>
            <a:fillRect/>
          </a:stretch>
        </p:blipFill>
        <p:spPr>
          <a:xfrm>
            <a:off x="9496250" y="1165475"/>
            <a:ext cx="2643253" cy="432556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18"/>
          <p:cNvSpPr txBox="1"/>
          <p:nvPr>
            <p:ph idx="12" type="sldNum"/>
          </p:nvPr>
        </p:nvSpPr>
        <p:spPr>
          <a:xfrm>
            <a:off x="11013988" y="6359546"/>
            <a:ext cx="9660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r>
              <a:rPr lang="en-US"/>
              <a:t>/XX</a:t>
            </a:r>
            <a:endParaRPr/>
          </a:p>
        </p:txBody>
      </p:sp>
      <p:sp>
        <p:nvSpPr>
          <p:cNvPr id="157" name="Google Shape;157;p18"/>
          <p:cNvSpPr txBox="1"/>
          <p:nvPr>
            <p:ph type="title"/>
          </p:nvPr>
        </p:nvSpPr>
        <p:spPr>
          <a:xfrm>
            <a:off x="105348" y="90625"/>
            <a:ext cx="9744600" cy="5436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2800"/>
              <a:buFont typeface="Calibri"/>
              <a:buNone/>
            </a:pPr>
            <a:r>
              <a:rPr lang="en-US"/>
              <a:t>Agent: Combinatorial UCB with Gaussian Processes</a:t>
            </a:r>
            <a:endParaRPr/>
          </a:p>
        </p:txBody>
      </p:sp>
      <p:sp>
        <p:nvSpPr>
          <p:cNvPr id="158" name="Google Shape;158;p18"/>
          <p:cNvSpPr txBox="1"/>
          <p:nvPr/>
        </p:nvSpPr>
        <p:spPr>
          <a:xfrm>
            <a:off x="863850" y="1385925"/>
            <a:ext cx="9356700" cy="3039900"/>
          </a:xfrm>
          <a:prstGeom prst="rect">
            <a:avLst/>
          </a:prstGeom>
          <a:noFill/>
          <a:ln>
            <a:noFill/>
          </a:ln>
        </p:spPr>
        <p:txBody>
          <a:bodyPr anchorCtr="0" anchor="t" bIns="91425" lIns="91425" spcFirstLastPara="1" rIns="91425" wrap="square" tIns="91425">
            <a:spAutoFit/>
          </a:bodyPr>
          <a:lstStyle/>
          <a:p>
            <a:pPr indent="-317500" lvl="0" marL="457200" rtl="0" algn="l">
              <a:lnSpc>
                <a:spcPct val="200000"/>
              </a:lnSpc>
              <a:spcBef>
                <a:spcPts val="0"/>
              </a:spcBef>
              <a:spcAft>
                <a:spcPts val="0"/>
              </a:spcAft>
              <a:buSzPts val="1400"/>
              <a:buChar char="●"/>
            </a:pPr>
            <a:r>
              <a:rPr lang="en-US"/>
              <a:t>The agent uses a </a:t>
            </a:r>
            <a:r>
              <a:rPr b="1" lang="en-US"/>
              <a:t>GP with RBF kernel</a:t>
            </a:r>
            <a:r>
              <a:rPr lang="en-US"/>
              <a:t> to model each product’s </a:t>
            </a:r>
            <a:r>
              <a:rPr b="1" lang="en-US"/>
              <a:t>demand curve</a:t>
            </a:r>
            <a:endParaRPr b="1"/>
          </a:p>
          <a:p>
            <a:pPr indent="-317500" lvl="0" marL="457200" rtl="0" algn="l">
              <a:lnSpc>
                <a:spcPct val="115000"/>
              </a:lnSpc>
              <a:spcBef>
                <a:spcPts val="0"/>
              </a:spcBef>
              <a:spcAft>
                <a:spcPts val="0"/>
              </a:spcAft>
              <a:buSzPts val="1400"/>
              <a:buChar char="●"/>
            </a:pPr>
            <a:r>
              <a:rPr lang="en-US"/>
              <a:t>At each round the agent: </a:t>
            </a:r>
            <a:endParaRPr/>
          </a:p>
          <a:p>
            <a:pPr indent="-317500" lvl="1" marL="914400" rtl="0" algn="l">
              <a:lnSpc>
                <a:spcPct val="115000"/>
              </a:lnSpc>
              <a:spcBef>
                <a:spcPts val="0"/>
              </a:spcBef>
              <a:spcAft>
                <a:spcPts val="0"/>
              </a:spcAft>
              <a:buSzPts val="1400"/>
              <a:buChar char="○"/>
            </a:pPr>
            <a:r>
              <a:rPr lang="en-US"/>
              <a:t>Estimates demand by computing separately for each product</a:t>
            </a:r>
            <a:endParaRPr/>
          </a:p>
          <a:p>
            <a:pPr indent="-317500" lvl="2" marL="1371600" rtl="0" algn="l">
              <a:lnSpc>
                <a:spcPct val="115000"/>
              </a:lnSpc>
              <a:spcBef>
                <a:spcPts val="0"/>
              </a:spcBef>
              <a:spcAft>
                <a:spcPts val="0"/>
              </a:spcAft>
              <a:buSzPts val="1400"/>
              <a:buChar char="■"/>
            </a:pPr>
            <a:r>
              <a:rPr b="1" lang="en-US"/>
              <a:t>UCB:</a:t>
            </a:r>
            <a:r>
              <a:rPr lang="en-US"/>
              <a:t> to estimate the probability of the product to get sold at each price</a:t>
            </a:r>
            <a:endParaRPr/>
          </a:p>
          <a:p>
            <a:pPr indent="-317500" lvl="2" marL="1371600" rtl="0" algn="l">
              <a:lnSpc>
                <a:spcPct val="150000"/>
              </a:lnSpc>
              <a:spcBef>
                <a:spcPts val="0"/>
              </a:spcBef>
              <a:spcAft>
                <a:spcPts val="0"/>
              </a:spcAft>
              <a:buSzPts val="1400"/>
              <a:buChar char="■"/>
            </a:pPr>
            <a:r>
              <a:rPr b="1" lang="en-US"/>
              <a:t>LCB: </a:t>
            </a:r>
            <a:r>
              <a:rPr lang="en-US"/>
              <a:t>to estimate the expected reward for each price</a:t>
            </a:r>
            <a:endParaRPr/>
          </a:p>
          <a:p>
            <a:pPr indent="-317500" lvl="1" marL="914400" rtl="0" algn="l">
              <a:lnSpc>
                <a:spcPct val="115000"/>
              </a:lnSpc>
              <a:spcBef>
                <a:spcPts val="0"/>
              </a:spcBef>
              <a:spcAft>
                <a:spcPts val="0"/>
              </a:spcAft>
              <a:buSzPts val="1400"/>
              <a:buChar char="○"/>
            </a:pPr>
            <a:r>
              <a:rPr lang="en-US"/>
              <a:t>Optimizes budget by solving a linear problem</a:t>
            </a:r>
            <a:endParaRPr/>
          </a:p>
          <a:p>
            <a:pPr indent="-317500" lvl="2" marL="1371600" rtl="0" algn="l">
              <a:lnSpc>
                <a:spcPct val="115000"/>
              </a:lnSpc>
              <a:spcBef>
                <a:spcPts val="0"/>
              </a:spcBef>
              <a:spcAft>
                <a:spcPts val="0"/>
              </a:spcAft>
              <a:buSzPts val="1400"/>
              <a:buChar char="■"/>
            </a:pPr>
            <a:r>
              <a:rPr lang="en-US"/>
              <a:t>Check the image for the LP</a:t>
            </a:r>
            <a:endParaRPr/>
          </a:p>
          <a:p>
            <a:pPr indent="-317500" lvl="2" marL="1371600" rtl="0" algn="l">
              <a:lnSpc>
                <a:spcPct val="150000"/>
              </a:lnSpc>
              <a:spcBef>
                <a:spcPts val="0"/>
              </a:spcBef>
              <a:spcAft>
                <a:spcPts val="0"/>
              </a:spcAft>
              <a:buSzPts val="1400"/>
              <a:buChar char="■"/>
            </a:pPr>
            <a:r>
              <a:rPr lang="en-US"/>
              <a:t>Maximizes the reward without exceeding the cost of the per-round budget</a:t>
            </a:r>
            <a:endParaRPr/>
          </a:p>
          <a:p>
            <a:pPr indent="-317500" lvl="1" marL="914400" rtl="0" algn="l">
              <a:lnSpc>
                <a:spcPct val="150000"/>
              </a:lnSpc>
              <a:spcBef>
                <a:spcPts val="0"/>
              </a:spcBef>
              <a:spcAft>
                <a:spcPts val="0"/>
              </a:spcAft>
              <a:buSzPts val="1400"/>
              <a:buChar char="○"/>
            </a:pPr>
            <a:r>
              <a:rPr b="1" lang="en-US"/>
              <a:t>Samples a discrete action</a:t>
            </a:r>
            <a:r>
              <a:rPr lang="en-US"/>
              <a:t> from the optimal fractional solution</a:t>
            </a:r>
            <a:endParaRPr/>
          </a:p>
          <a:p>
            <a:pPr indent="-317500" lvl="1" marL="914400" rtl="0" algn="l">
              <a:lnSpc>
                <a:spcPct val="115000"/>
              </a:lnSpc>
              <a:spcBef>
                <a:spcPts val="0"/>
              </a:spcBef>
              <a:spcAft>
                <a:spcPts val="0"/>
              </a:spcAft>
              <a:buSzPts val="1400"/>
              <a:buChar char="○"/>
            </a:pPr>
            <a:r>
              <a:rPr b="1" lang="en-US"/>
              <a:t>Updates GPs</a:t>
            </a:r>
            <a:r>
              <a:rPr lang="en-US"/>
              <a:t> with observations from the environment</a:t>
            </a:r>
            <a:endParaRPr/>
          </a:p>
        </p:txBody>
      </p:sp>
      <p:pic>
        <p:nvPicPr>
          <p:cNvPr id="159" name="Google Shape;159;p18"/>
          <p:cNvPicPr preferRelativeResize="0"/>
          <p:nvPr/>
        </p:nvPicPr>
        <p:blipFill>
          <a:blip r:embed="rId3">
            <a:alphaModFix/>
          </a:blip>
          <a:stretch>
            <a:fillRect/>
          </a:stretch>
        </p:blipFill>
        <p:spPr>
          <a:xfrm>
            <a:off x="1463075" y="4504400"/>
            <a:ext cx="4743450" cy="4857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19"/>
          <p:cNvSpPr txBox="1"/>
          <p:nvPr>
            <p:ph idx="12" type="sldNum"/>
          </p:nvPr>
        </p:nvSpPr>
        <p:spPr>
          <a:xfrm>
            <a:off x="11013988" y="6359546"/>
            <a:ext cx="9660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r>
              <a:rPr lang="en-US"/>
              <a:t>/XX</a:t>
            </a:r>
            <a:endParaRPr/>
          </a:p>
        </p:txBody>
      </p:sp>
      <p:sp>
        <p:nvSpPr>
          <p:cNvPr id="165" name="Google Shape;165;p19"/>
          <p:cNvSpPr txBox="1"/>
          <p:nvPr>
            <p:ph type="title"/>
          </p:nvPr>
        </p:nvSpPr>
        <p:spPr>
          <a:xfrm>
            <a:off x="105348" y="90625"/>
            <a:ext cx="9744600" cy="5436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2800"/>
              <a:buFont typeface="Calibri"/>
              <a:buNone/>
            </a:pPr>
            <a:r>
              <a:rPr lang="en-US"/>
              <a:t>Agent: Combinatorial UCB with Gaussian Processes</a:t>
            </a:r>
            <a:endParaRPr/>
          </a:p>
        </p:txBody>
      </p:sp>
      <p:sp>
        <p:nvSpPr>
          <p:cNvPr id="166" name="Google Shape;166;p19"/>
          <p:cNvSpPr txBox="1"/>
          <p:nvPr/>
        </p:nvSpPr>
        <p:spPr>
          <a:xfrm>
            <a:off x="863850" y="1385925"/>
            <a:ext cx="10150200" cy="3126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US"/>
              <a:t>U</a:t>
            </a:r>
            <a:r>
              <a:rPr b="1" lang="en-US"/>
              <a:t>CB:</a:t>
            </a:r>
            <a:r>
              <a:rPr lang="en-US"/>
              <a:t> r_ucb(x) = (mu_t(x) + beta(t)*sqrt(sigma_t(x)) * prices(x)</a:t>
            </a:r>
            <a:endParaRPr/>
          </a:p>
          <a:p>
            <a:pPr indent="0" lvl="0" marL="0" rtl="0" algn="l">
              <a:lnSpc>
                <a:spcPct val="115000"/>
              </a:lnSpc>
              <a:spcBef>
                <a:spcPts val="0"/>
              </a:spcBef>
              <a:spcAft>
                <a:spcPts val="0"/>
              </a:spcAft>
              <a:buNone/>
            </a:pPr>
            <a:r>
              <a:rPr b="1" lang="en-US"/>
              <a:t>LCB: </a:t>
            </a:r>
            <a:r>
              <a:rPr lang="en-US"/>
              <a:t>c_lcb(x) = max(</a:t>
            </a:r>
            <a:r>
              <a:rPr lang="en-US">
                <a:solidFill>
                  <a:schemeClr val="dk1"/>
                </a:solidFill>
              </a:rPr>
              <a:t>(mu_t(x) - beta(t)*sigma_t(x), epsilon</a:t>
            </a:r>
            <a:r>
              <a:rPr lang="en-US"/>
              <a:t>)</a:t>
            </a:r>
            <a:endParaRPr/>
          </a:p>
          <a:p>
            <a:pPr indent="0" lvl="0" marL="0" rtl="0" algn="l">
              <a:lnSpc>
                <a:spcPct val="115000"/>
              </a:lnSpc>
              <a:spcBef>
                <a:spcPts val="0"/>
              </a:spcBef>
              <a:spcAft>
                <a:spcPts val="0"/>
              </a:spcAft>
              <a:buNone/>
            </a:pPr>
            <a:r>
              <a:rPr lang="en-US"/>
              <a:t>where x is the index of price, mu_t the mean estimated by the GP, sigma_t the std, and beta the exploration term of the GP-UCB approach</a:t>
            </a:r>
            <a:endParaRPr/>
          </a:p>
          <a:p>
            <a:pPr indent="0" lvl="0" marL="0" rtl="0" algn="l">
              <a:lnSpc>
                <a:spcPct val="115000"/>
              </a:lnSpc>
              <a:spcBef>
                <a:spcPts val="0"/>
              </a:spcBef>
              <a:spcAft>
                <a:spcPts val="0"/>
              </a:spcAft>
              <a:buNone/>
            </a:pPr>
            <a:r>
              <a:t/>
            </a:r>
            <a:endParaRPr/>
          </a:p>
          <a:p>
            <a:pPr indent="-317500" lvl="0" marL="457200" rtl="0" algn="l">
              <a:lnSpc>
                <a:spcPct val="115000"/>
              </a:lnSpc>
              <a:spcBef>
                <a:spcPts val="0"/>
              </a:spcBef>
              <a:spcAft>
                <a:spcPts val="0"/>
              </a:spcAft>
              <a:buSzPts val="1400"/>
              <a:buChar char="●"/>
            </a:pPr>
            <a:r>
              <a:rPr lang="en-US"/>
              <a:t>The LCBs for the costs are calculated using the usual formula of the GP-UCB approach, aside from the clipping that ensures that all the prices can be given a positive probability by the LP solver.</a:t>
            </a:r>
            <a:endParaRPr/>
          </a:p>
          <a:p>
            <a:pPr indent="-317500" lvl="0" marL="457200" rtl="0" algn="l">
              <a:lnSpc>
                <a:spcPct val="115000"/>
              </a:lnSpc>
              <a:spcBef>
                <a:spcPts val="0"/>
              </a:spcBef>
              <a:spcAft>
                <a:spcPts val="0"/>
              </a:spcAft>
              <a:buSzPts val="1400"/>
              <a:buChar char="●"/>
            </a:pPr>
            <a:r>
              <a:rPr lang="en-US"/>
              <a:t>The UCBs, instead, are calculated using the square root of sigma, because experimentally the bounds shrank too much after just a few samples with the classical formula.</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n-US"/>
              <a:t>Moreover, we didn’t keep a separate GP for the reward, because it proved to be inefficient, since we know a priori that the reward is equal to cost*price.</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20"/>
          <p:cNvSpPr txBox="1"/>
          <p:nvPr>
            <p:ph idx="12" type="sldNum"/>
          </p:nvPr>
        </p:nvSpPr>
        <p:spPr>
          <a:xfrm>
            <a:off x="11013988" y="6359546"/>
            <a:ext cx="9660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r>
              <a:rPr lang="en-US"/>
              <a:t>/XX</a:t>
            </a:r>
            <a:endParaRPr/>
          </a:p>
        </p:txBody>
      </p:sp>
      <p:sp>
        <p:nvSpPr>
          <p:cNvPr id="172" name="Google Shape;172;p20"/>
          <p:cNvSpPr txBox="1"/>
          <p:nvPr>
            <p:ph type="title"/>
          </p:nvPr>
        </p:nvSpPr>
        <p:spPr>
          <a:xfrm>
            <a:off x="105348" y="90625"/>
            <a:ext cx="9744600" cy="543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lt1"/>
              </a:buClr>
              <a:buSzPts val="2800"/>
              <a:buFont typeface="Calibri"/>
              <a:buNone/>
            </a:pPr>
            <a:r>
              <a:rPr lang="en-US"/>
              <a:t>Baseline: clairvoyant</a:t>
            </a:r>
            <a:endParaRPr/>
          </a:p>
        </p:txBody>
      </p:sp>
      <p:sp>
        <p:nvSpPr>
          <p:cNvPr id="173" name="Google Shape;173;p20"/>
          <p:cNvSpPr txBox="1"/>
          <p:nvPr/>
        </p:nvSpPr>
        <p:spPr>
          <a:xfrm>
            <a:off x="1417650" y="1930500"/>
            <a:ext cx="9356700" cy="831300"/>
          </a:xfrm>
          <a:prstGeom prst="rect">
            <a:avLst/>
          </a:prstGeom>
          <a:noFill/>
          <a:ln>
            <a:noFill/>
          </a:ln>
        </p:spPr>
        <p:txBody>
          <a:bodyPr anchorCtr="0" anchor="t" bIns="91425" lIns="91425" spcFirstLastPara="1" rIns="91425" wrap="square" tIns="91425">
            <a:spAutoFit/>
          </a:bodyPr>
          <a:lstStyle/>
          <a:p>
            <a:pPr indent="-317500" lvl="0" marL="457200" rtl="0" algn="l">
              <a:lnSpc>
                <a:spcPct val="200000"/>
              </a:lnSpc>
              <a:spcBef>
                <a:spcPts val="0"/>
              </a:spcBef>
              <a:spcAft>
                <a:spcPts val="0"/>
              </a:spcAft>
              <a:buSzPts val="1400"/>
              <a:buChar char="●"/>
            </a:pPr>
            <a:r>
              <a:rPr lang="en-US"/>
              <a:t>Clairvoyant </a:t>
            </a:r>
            <a:r>
              <a:rPr b="1" lang="en-US"/>
              <a:t>knows</a:t>
            </a:r>
            <a:r>
              <a:rPr lang="en-US"/>
              <a:t> the real </a:t>
            </a:r>
            <a:r>
              <a:rPr b="1" lang="en-US"/>
              <a:t>purchasing probabilities</a:t>
            </a:r>
            <a:r>
              <a:rPr lang="en-US"/>
              <a:t> of each product.</a:t>
            </a:r>
            <a:endParaRPr b="1"/>
          </a:p>
          <a:p>
            <a:pPr indent="-317500" lvl="0" marL="457200" rtl="0" algn="l">
              <a:lnSpc>
                <a:spcPct val="115000"/>
              </a:lnSpc>
              <a:spcBef>
                <a:spcPts val="0"/>
              </a:spcBef>
              <a:spcAft>
                <a:spcPts val="0"/>
              </a:spcAft>
              <a:buSzPts val="1400"/>
              <a:buChar char="●"/>
            </a:pPr>
            <a:r>
              <a:rPr lang="en-US"/>
              <a:t>By solving the following LP problem it chooses the mix of price for each product that maximizes the reward:</a:t>
            </a:r>
            <a:endParaRPr/>
          </a:p>
        </p:txBody>
      </p:sp>
      <p:pic>
        <p:nvPicPr>
          <p:cNvPr id="174" name="Google Shape;174;p20"/>
          <p:cNvPicPr preferRelativeResize="0"/>
          <p:nvPr/>
        </p:nvPicPr>
        <p:blipFill>
          <a:blip r:embed="rId3">
            <a:alphaModFix/>
          </a:blip>
          <a:stretch>
            <a:fillRect/>
          </a:stretch>
        </p:blipFill>
        <p:spPr>
          <a:xfrm>
            <a:off x="2258300" y="3093325"/>
            <a:ext cx="2777575" cy="2288650"/>
          </a:xfrm>
          <a:prstGeom prst="rect">
            <a:avLst/>
          </a:prstGeom>
          <a:noFill/>
          <a:ln>
            <a:noFill/>
          </a:ln>
        </p:spPr>
      </p:pic>
      <p:sp>
        <p:nvSpPr>
          <p:cNvPr id="175" name="Google Shape;175;p20"/>
          <p:cNvSpPr txBox="1"/>
          <p:nvPr/>
        </p:nvSpPr>
        <p:spPr>
          <a:xfrm>
            <a:off x="6196725" y="3159425"/>
            <a:ext cx="3536400" cy="209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Where:</a:t>
            </a:r>
            <a:endParaRPr/>
          </a:p>
          <a:p>
            <a:pPr indent="-295275" lvl="0" marL="457200" rtl="0" algn="l">
              <a:lnSpc>
                <a:spcPct val="115000"/>
              </a:lnSpc>
              <a:spcBef>
                <a:spcPts val="1100"/>
              </a:spcBef>
              <a:spcAft>
                <a:spcPts val="0"/>
              </a:spcAft>
              <a:buClr>
                <a:schemeClr val="dk1"/>
              </a:buClr>
              <a:buSzPts val="1050"/>
              <a:buChar char="●"/>
            </a:pPr>
            <a:r>
              <a:rPr lang="en-US" sz="1050">
                <a:solidFill>
                  <a:schemeClr val="dk1"/>
                </a:solidFill>
                <a:highlight>
                  <a:srgbClr val="FFFFFF"/>
                </a:highlight>
              </a:rPr>
              <a:t> </a:t>
            </a:r>
            <a:r>
              <a:rPr i="1" lang="en-US" sz="1050">
                <a:solidFill>
                  <a:schemeClr val="dk1"/>
                </a:solidFill>
                <a:highlight>
                  <a:srgbClr val="FFFFFF"/>
                </a:highlight>
              </a:rPr>
              <a:t>X_i,j</a:t>
            </a:r>
            <a:r>
              <a:rPr lang="en-US" sz="1050">
                <a:solidFill>
                  <a:schemeClr val="dk1"/>
                </a:solidFill>
                <a:highlight>
                  <a:srgbClr val="FFFFFF"/>
                </a:highlight>
              </a:rPr>
              <a:t>: Fractional probability of selecting price (p_j) for product (i)</a:t>
            </a:r>
            <a:endParaRPr sz="1050">
              <a:solidFill>
                <a:schemeClr val="dk1"/>
              </a:solidFill>
              <a:highlight>
                <a:srgbClr val="FFFFFF"/>
              </a:highlight>
            </a:endParaRPr>
          </a:p>
          <a:p>
            <a:pPr indent="-295275" lvl="0" marL="457200" rtl="0" algn="l">
              <a:lnSpc>
                <a:spcPct val="115000"/>
              </a:lnSpc>
              <a:spcBef>
                <a:spcPts val="0"/>
              </a:spcBef>
              <a:spcAft>
                <a:spcPts val="0"/>
              </a:spcAft>
              <a:buClr>
                <a:schemeClr val="dk1"/>
              </a:buClr>
              <a:buSzPts val="1050"/>
              <a:buChar char="●"/>
            </a:pPr>
            <a:r>
              <a:rPr i="1" lang="en-US" sz="1050">
                <a:solidFill>
                  <a:schemeClr val="dk1"/>
                </a:solidFill>
                <a:highlight>
                  <a:srgbClr val="FFFFFF"/>
                </a:highlight>
              </a:rPr>
              <a:t>p_j</a:t>
            </a:r>
            <a:r>
              <a:rPr lang="en-US" sz="1050">
                <a:solidFill>
                  <a:schemeClr val="dk1"/>
                </a:solidFill>
                <a:highlight>
                  <a:srgbClr val="FFFFFF"/>
                </a:highlight>
              </a:rPr>
              <a:t>: Candidate price for the (j)-th price level.</a:t>
            </a:r>
            <a:endParaRPr sz="1050">
              <a:solidFill>
                <a:schemeClr val="dk1"/>
              </a:solidFill>
              <a:highlight>
                <a:srgbClr val="FFFFFF"/>
              </a:highlight>
            </a:endParaRPr>
          </a:p>
          <a:p>
            <a:pPr indent="-295275" lvl="0" marL="457200" rtl="0" algn="l">
              <a:lnSpc>
                <a:spcPct val="115000"/>
              </a:lnSpc>
              <a:spcBef>
                <a:spcPts val="0"/>
              </a:spcBef>
              <a:spcAft>
                <a:spcPts val="0"/>
              </a:spcAft>
              <a:buClr>
                <a:schemeClr val="dk1"/>
              </a:buClr>
              <a:buSzPts val="1050"/>
              <a:buChar char="●"/>
            </a:pPr>
            <a:r>
              <a:rPr i="1" lang="en-US" sz="1050">
                <a:solidFill>
                  <a:schemeClr val="dk1"/>
                </a:solidFill>
                <a:highlight>
                  <a:srgbClr val="FFFFFF"/>
                </a:highlight>
              </a:rPr>
              <a:t>q_i(p_j)</a:t>
            </a:r>
            <a:r>
              <a:rPr lang="en-US" sz="1050">
                <a:solidFill>
                  <a:schemeClr val="dk1"/>
                </a:solidFill>
                <a:highlight>
                  <a:srgbClr val="FFFFFF"/>
                </a:highlight>
              </a:rPr>
              <a:t>: Probability that product (i) is purchased at price (p_j).</a:t>
            </a:r>
            <a:endParaRPr sz="1050">
              <a:solidFill>
                <a:schemeClr val="dk1"/>
              </a:solidFill>
              <a:highlight>
                <a:srgbClr val="FFFFFF"/>
              </a:highlight>
            </a:endParaRPr>
          </a:p>
          <a:p>
            <a:pPr indent="-295275" lvl="0" marL="457200" rtl="0" algn="l">
              <a:lnSpc>
                <a:spcPct val="115000"/>
              </a:lnSpc>
              <a:spcBef>
                <a:spcPts val="0"/>
              </a:spcBef>
              <a:spcAft>
                <a:spcPts val="0"/>
              </a:spcAft>
              <a:buClr>
                <a:schemeClr val="dk1"/>
              </a:buClr>
              <a:buSzPts val="1050"/>
              <a:buChar char="●"/>
            </a:pPr>
            <a:r>
              <a:rPr i="1" lang="en-US" sz="1050">
                <a:solidFill>
                  <a:schemeClr val="dk1"/>
                </a:solidFill>
                <a:highlight>
                  <a:srgbClr val="FFFFFF"/>
                </a:highlight>
              </a:rPr>
              <a:t>rho</a:t>
            </a:r>
            <a:r>
              <a:rPr lang="en-US" sz="1050">
                <a:solidFill>
                  <a:schemeClr val="dk1"/>
                </a:solidFill>
                <a:highlight>
                  <a:srgbClr val="FFFFFF"/>
                </a:highlight>
              </a:rPr>
              <a:t>: Maximum expected units that can be sold in a round (budget/pacing constraint).</a:t>
            </a:r>
            <a:endParaRPr sz="1050">
              <a:solidFill>
                <a:schemeClr val="dk1"/>
              </a:solidFill>
              <a:highlight>
                <a:srgbClr val="FFFFFF"/>
              </a:highlight>
            </a:endParaRPr>
          </a:p>
          <a:p>
            <a:pPr indent="0" lvl="0" marL="0" rtl="0" algn="l">
              <a:spcBef>
                <a:spcPts val="500"/>
              </a:spcBef>
              <a:spcAft>
                <a:spcPts val="0"/>
              </a:spcAft>
              <a:buNone/>
            </a:pPr>
            <a:r>
              <a:rPr lang="en-US" sz="1200"/>
              <a:t>N.B.: cost is {0,1}, so omitted in the constraint</a:t>
            </a:r>
            <a:endParaRPr sz="12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21"/>
          <p:cNvSpPr txBox="1"/>
          <p:nvPr>
            <p:ph idx="12" type="sldNum"/>
          </p:nvPr>
        </p:nvSpPr>
        <p:spPr>
          <a:xfrm>
            <a:off x="11013988" y="6359546"/>
            <a:ext cx="9660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r>
              <a:rPr lang="en-US"/>
              <a:t>/XX</a:t>
            </a:r>
            <a:endParaRPr/>
          </a:p>
        </p:txBody>
      </p:sp>
      <p:sp>
        <p:nvSpPr>
          <p:cNvPr id="181" name="Google Shape;181;p21"/>
          <p:cNvSpPr txBox="1"/>
          <p:nvPr>
            <p:ph type="title"/>
          </p:nvPr>
        </p:nvSpPr>
        <p:spPr>
          <a:xfrm>
            <a:off x="105355" y="90617"/>
            <a:ext cx="6971400" cy="5436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2800"/>
              <a:buFont typeface="Calibri"/>
              <a:buNone/>
            </a:pPr>
            <a:r>
              <a:rPr lang="en-US"/>
              <a:t>Trials with uncorrelated products</a:t>
            </a:r>
            <a:endParaRPr/>
          </a:p>
        </p:txBody>
      </p:sp>
      <p:sp>
        <p:nvSpPr>
          <p:cNvPr id="182" name="Google Shape;182;p21"/>
          <p:cNvSpPr txBox="1"/>
          <p:nvPr/>
        </p:nvSpPr>
        <p:spPr>
          <a:xfrm>
            <a:off x="490900" y="4270700"/>
            <a:ext cx="3563100" cy="12006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With </a:t>
            </a:r>
            <a:r>
              <a:rPr b="1" lang="en-US" sz="1800">
                <a:solidFill>
                  <a:schemeClr val="dk1"/>
                </a:solidFill>
                <a:latin typeface="Calibri"/>
                <a:ea typeface="Calibri"/>
                <a:cs typeface="Calibri"/>
                <a:sym typeface="Calibri"/>
              </a:rPr>
              <a:t>B &gt;&gt; T:</a:t>
            </a:r>
            <a:endParaRPr b="1" sz="1800">
              <a:solidFill>
                <a:schemeClr val="dk1"/>
              </a:solidFill>
              <a:latin typeface="Calibri"/>
              <a:ea typeface="Calibri"/>
              <a:cs typeface="Calibri"/>
              <a:sym typeface="Calibri"/>
            </a:endParaRPr>
          </a:p>
          <a:p>
            <a:pPr indent="-342900" lvl="0" marL="457200" marR="0" rtl="0" algn="l">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The </a:t>
            </a:r>
            <a:r>
              <a:rPr b="1" lang="en-US" sz="1800">
                <a:solidFill>
                  <a:schemeClr val="dk1"/>
                </a:solidFill>
                <a:latin typeface="Calibri"/>
                <a:ea typeface="Calibri"/>
                <a:cs typeface="Calibri"/>
                <a:sym typeface="Calibri"/>
              </a:rPr>
              <a:t>median cumulative regret</a:t>
            </a:r>
            <a:r>
              <a:rPr lang="en-US" sz="1800">
                <a:solidFill>
                  <a:schemeClr val="dk1"/>
                </a:solidFill>
                <a:latin typeface="Calibri"/>
                <a:ea typeface="Calibri"/>
                <a:cs typeface="Calibri"/>
                <a:sym typeface="Calibri"/>
              </a:rPr>
              <a:t> over 10 trials is clearly </a:t>
            </a:r>
            <a:r>
              <a:rPr b="1" lang="en-US" sz="1800">
                <a:solidFill>
                  <a:schemeClr val="dk1"/>
                </a:solidFill>
                <a:latin typeface="Calibri"/>
                <a:ea typeface="Calibri"/>
                <a:cs typeface="Calibri"/>
                <a:sym typeface="Calibri"/>
              </a:rPr>
              <a:t>sublinear</a:t>
            </a:r>
            <a:endParaRPr b="1" sz="1800">
              <a:solidFill>
                <a:schemeClr val="dk1"/>
              </a:solidFill>
              <a:latin typeface="Calibri"/>
              <a:ea typeface="Calibri"/>
              <a:cs typeface="Calibri"/>
              <a:sym typeface="Calibri"/>
            </a:endParaRPr>
          </a:p>
        </p:txBody>
      </p:sp>
      <p:pic>
        <p:nvPicPr>
          <p:cNvPr id="183" name="Google Shape;183;p21"/>
          <p:cNvPicPr preferRelativeResize="0"/>
          <p:nvPr/>
        </p:nvPicPr>
        <p:blipFill>
          <a:blip r:embed="rId3">
            <a:alphaModFix/>
          </a:blip>
          <a:stretch>
            <a:fillRect/>
          </a:stretch>
        </p:blipFill>
        <p:spPr>
          <a:xfrm>
            <a:off x="490900" y="1547925"/>
            <a:ext cx="3458795" cy="2227687"/>
          </a:xfrm>
          <a:prstGeom prst="rect">
            <a:avLst/>
          </a:prstGeom>
          <a:noFill/>
          <a:ln>
            <a:noFill/>
          </a:ln>
        </p:spPr>
      </p:pic>
      <p:pic>
        <p:nvPicPr>
          <p:cNvPr id="184" name="Google Shape;184;p21"/>
          <p:cNvPicPr preferRelativeResize="0"/>
          <p:nvPr/>
        </p:nvPicPr>
        <p:blipFill>
          <a:blip r:embed="rId4">
            <a:alphaModFix/>
          </a:blip>
          <a:stretch>
            <a:fillRect/>
          </a:stretch>
        </p:blipFill>
        <p:spPr>
          <a:xfrm>
            <a:off x="8242300" y="1529900"/>
            <a:ext cx="3563100" cy="2263716"/>
          </a:xfrm>
          <a:prstGeom prst="rect">
            <a:avLst/>
          </a:prstGeom>
          <a:noFill/>
          <a:ln>
            <a:noFill/>
          </a:ln>
        </p:spPr>
      </p:pic>
      <p:sp>
        <p:nvSpPr>
          <p:cNvPr id="185" name="Google Shape;185;p21"/>
          <p:cNvSpPr txBox="1"/>
          <p:nvPr/>
        </p:nvSpPr>
        <p:spPr>
          <a:xfrm>
            <a:off x="4314450" y="4270700"/>
            <a:ext cx="3563100" cy="9234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With </a:t>
            </a:r>
            <a:r>
              <a:rPr b="1" lang="en-US" sz="1800">
                <a:solidFill>
                  <a:schemeClr val="dk1"/>
                </a:solidFill>
                <a:latin typeface="Calibri"/>
                <a:ea typeface="Calibri"/>
                <a:cs typeface="Calibri"/>
                <a:sym typeface="Calibri"/>
              </a:rPr>
              <a:t>B = T:</a:t>
            </a:r>
            <a:endParaRPr b="1" sz="1800">
              <a:solidFill>
                <a:schemeClr val="dk1"/>
              </a:solidFill>
              <a:latin typeface="Calibri"/>
              <a:ea typeface="Calibri"/>
              <a:cs typeface="Calibri"/>
              <a:sym typeface="Calibri"/>
            </a:endParaRPr>
          </a:p>
          <a:p>
            <a:pPr indent="-342900" lvl="0" marL="457200" marR="0" rtl="0" algn="l">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The </a:t>
            </a:r>
            <a:r>
              <a:rPr b="1" lang="en-US" sz="1800">
                <a:solidFill>
                  <a:schemeClr val="dk1"/>
                </a:solidFill>
                <a:latin typeface="Calibri"/>
                <a:ea typeface="Calibri"/>
                <a:cs typeface="Calibri"/>
                <a:sym typeface="Calibri"/>
              </a:rPr>
              <a:t>median cumulative regret</a:t>
            </a:r>
            <a:r>
              <a:rPr lang="en-US" sz="1800">
                <a:solidFill>
                  <a:schemeClr val="dk1"/>
                </a:solidFill>
                <a:latin typeface="Calibri"/>
                <a:ea typeface="Calibri"/>
                <a:cs typeface="Calibri"/>
                <a:sym typeface="Calibri"/>
              </a:rPr>
              <a:t> over 10 trials is again </a:t>
            </a:r>
            <a:r>
              <a:rPr b="1" lang="en-US" sz="1800">
                <a:solidFill>
                  <a:schemeClr val="dk1"/>
                </a:solidFill>
                <a:latin typeface="Calibri"/>
                <a:ea typeface="Calibri"/>
                <a:cs typeface="Calibri"/>
                <a:sym typeface="Calibri"/>
              </a:rPr>
              <a:t>sublinear</a:t>
            </a:r>
            <a:endParaRPr b="1" sz="1800">
              <a:solidFill>
                <a:schemeClr val="dk1"/>
              </a:solidFill>
              <a:latin typeface="Calibri"/>
              <a:ea typeface="Calibri"/>
              <a:cs typeface="Calibri"/>
              <a:sym typeface="Calibri"/>
            </a:endParaRPr>
          </a:p>
        </p:txBody>
      </p:sp>
      <p:pic>
        <p:nvPicPr>
          <p:cNvPr id="186" name="Google Shape;186;p21"/>
          <p:cNvPicPr preferRelativeResize="0"/>
          <p:nvPr/>
        </p:nvPicPr>
        <p:blipFill>
          <a:blip r:embed="rId5">
            <a:alphaModFix/>
          </a:blip>
          <a:stretch>
            <a:fillRect/>
          </a:stretch>
        </p:blipFill>
        <p:spPr>
          <a:xfrm>
            <a:off x="4307838" y="1531191"/>
            <a:ext cx="3576319" cy="2261130"/>
          </a:xfrm>
          <a:prstGeom prst="rect">
            <a:avLst/>
          </a:prstGeom>
          <a:noFill/>
          <a:ln>
            <a:noFill/>
          </a:ln>
        </p:spPr>
      </p:pic>
      <p:sp>
        <p:nvSpPr>
          <p:cNvPr id="187" name="Google Shape;187;p21"/>
          <p:cNvSpPr txBox="1"/>
          <p:nvPr/>
        </p:nvSpPr>
        <p:spPr>
          <a:xfrm>
            <a:off x="8242300" y="4270688"/>
            <a:ext cx="3563100" cy="9234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With </a:t>
            </a:r>
            <a:r>
              <a:rPr b="1" lang="en-US" sz="1800">
                <a:solidFill>
                  <a:schemeClr val="dk1"/>
                </a:solidFill>
                <a:latin typeface="Calibri"/>
                <a:ea typeface="Calibri"/>
                <a:cs typeface="Calibri"/>
                <a:sym typeface="Calibri"/>
              </a:rPr>
              <a:t>B &lt;&lt; T:</a:t>
            </a:r>
            <a:endParaRPr b="1" sz="1800">
              <a:solidFill>
                <a:schemeClr val="dk1"/>
              </a:solidFill>
              <a:latin typeface="Calibri"/>
              <a:ea typeface="Calibri"/>
              <a:cs typeface="Calibri"/>
              <a:sym typeface="Calibri"/>
            </a:endParaRPr>
          </a:p>
          <a:p>
            <a:pPr indent="-342900" lvl="0" marL="457200" marR="0" rtl="0" algn="l">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The </a:t>
            </a:r>
            <a:r>
              <a:rPr b="1" lang="en-US" sz="1800">
                <a:solidFill>
                  <a:schemeClr val="dk1"/>
                </a:solidFill>
                <a:latin typeface="Calibri"/>
                <a:ea typeface="Calibri"/>
                <a:cs typeface="Calibri"/>
                <a:sym typeface="Calibri"/>
              </a:rPr>
              <a:t>median cumulative regret</a:t>
            </a:r>
            <a:r>
              <a:rPr lang="en-US" sz="1800">
                <a:solidFill>
                  <a:schemeClr val="dk1"/>
                </a:solidFill>
                <a:latin typeface="Calibri"/>
                <a:ea typeface="Calibri"/>
                <a:cs typeface="Calibri"/>
                <a:sym typeface="Calibri"/>
              </a:rPr>
              <a:t> over 10 trials is still </a:t>
            </a:r>
            <a:r>
              <a:rPr b="1" lang="en-US" sz="1800">
                <a:solidFill>
                  <a:schemeClr val="dk1"/>
                </a:solidFill>
                <a:latin typeface="Calibri"/>
                <a:ea typeface="Calibri"/>
                <a:cs typeface="Calibri"/>
                <a:sym typeface="Calibri"/>
              </a:rPr>
              <a:t>sublinear</a:t>
            </a:r>
            <a:endParaRPr b="1" sz="1800">
              <a:solidFill>
                <a:schemeClr val="dk1"/>
              </a:solidFill>
              <a:latin typeface="Calibri"/>
              <a:ea typeface="Calibri"/>
              <a:cs typeface="Calibri"/>
              <a:sym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22"/>
          <p:cNvSpPr txBox="1"/>
          <p:nvPr>
            <p:ph idx="12" type="sldNum"/>
          </p:nvPr>
        </p:nvSpPr>
        <p:spPr>
          <a:xfrm>
            <a:off x="11013988" y="6359546"/>
            <a:ext cx="9660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r>
              <a:rPr lang="en-US"/>
              <a:t>/XX</a:t>
            </a:r>
            <a:endParaRPr/>
          </a:p>
        </p:txBody>
      </p:sp>
      <p:sp>
        <p:nvSpPr>
          <p:cNvPr id="193" name="Google Shape;193;p22"/>
          <p:cNvSpPr txBox="1"/>
          <p:nvPr>
            <p:ph type="title"/>
          </p:nvPr>
        </p:nvSpPr>
        <p:spPr>
          <a:xfrm>
            <a:off x="105355" y="90617"/>
            <a:ext cx="6971400" cy="5436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2800"/>
              <a:buFont typeface="Calibri"/>
              <a:buNone/>
            </a:pPr>
            <a:r>
              <a:rPr lang="en-US"/>
              <a:t>Trials with uncorrelated products</a:t>
            </a:r>
            <a:endParaRPr/>
          </a:p>
        </p:txBody>
      </p:sp>
      <p:sp>
        <p:nvSpPr>
          <p:cNvPr id="194" name="Google Shape;194;p22"/>
          <p:cNvSpPr txBox="1"/>
          <p:nvPr/>
        </p:nvSpPr>
        <p:spPr>
          <a:xfrm>
            <a:off x="1417650" y="1779175"/>
            <a:ext cx="9356700" cy="3016800"/>
          </a:xfrm>
          <a:prstGeom prst="rect">
            <a:avLst/>
          </a:prstGeom>
          <a:noFill/>
          <a:ln>
            <a:noFill/>
          </a:ln>
        </p:spPr>
        <p:txBody>
          <a:bodyPr anchorCtr="0" anchor="t" bIns="91425" lIns="91425" spcFirstLastPara="1" rIns="91425" wrap="square" tIns="91425">
            <a:spAutoFit/>
          </a:bodyPr>
          <a:lstStyle/>
          <a:p>
            <a:pPr indent="-330200" lvl="0" marL="457200" rtl="0" algn="l">
              <a:lnSpc>
                <a:spcPct val="150000"/>
              </a:lnSpc>
              <a:spcBef>
                <a:spcPts val="0"/>
              </a:spcBef>
              <a:spcAft>
                <a:spcPts val="0"/>
              </a:spcAft>
              <a:buSzPts val="1600"/>
              <a:buChar char="●"/>
            </a:pPr>
            <a:r>
              <a:rPr lang="en-US" sz="1600"/>
              <a:t>From the previous graphs we can see that the cumulative regret is </a:t>
            </a:r>
            <a:r>
              <a:rPr b="1" lang="en-US" sz="1600"/>
              <a:t>sublinear</a:t>
            </a:r>
            <a:r>
              <a:rPr lang="en-US" sz="1600"/>
              <a:t> even in the worst case where the budget is small compared to T</a:t>
            </a:r>
            <a:endParaRPr sz="1600"/>
          </a:p>
          <a:p>
            <a:pPr indent="0" lvl="0" marL="0" rtl="0" algn="l">
              <a:lnSpc>
                <a:spcPct val="150000"/>
              </a:lnSpc>
              <a:spcBef>
                <a:spcPts val="0"/>
              </a:spcBef>
              <a:spcAft>
                <a:spcPts val="0"/>
              </a:spcAft>
              <a:buNone/>
            </a:pPr>
            <a:r>
              <a:t/>
            </a:r>
            <a:endParaRPr sz="1600"/>
          </a:p>
          <a:p>
            <a:pPr indent="-330200" lvl="0" marL="457200" rtl="0" algn="l">
              <a:lnSpc>
                <a:spcPct val="150000"/>
              </a:lnSpc>
              <a:spcBef>
                <a:spcPts val="0"/>
              </a:spcBef>
              <a:spcAft>
                <a:spcPts val="0"/>
              </a:spcAft>
              <a:buSzPts val="1600"/>
              <a:buChar char="●"/>
            </a:pPr>
            <a:r>
              <a:rPr lang="en-US" sz="1600"/>
              <a:t>We can observe that in the more complicated situations the regret tend to grow faster in the beginning bust still reach a sublinear growth at the end. This is likely due to less exploration constrained by the budget.</a:t>
            </a:r>
            <a:endParaRPr sz="1600"/>
          </a:p>
          <a:p>
            <a:pPr indent="0" lvl="0" marL="0" rtl="0" algn="l">
              <a:lnSpc>
                <a:spcPct val="150000"/>
              </a:lnSpc>
              <a:spcBef>
                <a:spcPts val="0"/>
              </a:spcBef>
              <a:spcAft>
                <a:spcPts val="0"/>
              </a:spcAft>
              <a:buNone/>
            </a:pPr>
            <a:r>
              <a:t/>
            </a:r>
            <a:endParaRPr sz="1600"/>
          </a:p>
          <a:p>
            <a:pPr indent="-330200" lvl="0" marL="457200" rtl="0" algn="l">
              <a:lnSpc>
                <a:spcPct val="150000"/>
              </a:lnSpc>
              <a:spcBef>
                <a:spcPts val="0"/>
              </a:spcBef>
              <a:spcAft>
                <a:spcPts val="0"/>
              </a:spcAft>
              <a:buSzPts val="1600"/>
              <a:buChar char="●"/>
            </a:pPr>
            <a:r>
              <a:rPr lang="en-US" sz="1600"/>
              <a:t>In the more complicated cases the grow is also a bit </a:t>
            </a:r>
            <a:r>
              <a:rPr b="1" lang="en-US" sz="1600"/>
              <a:t>noisier</a:t>
            </a:r>
            <a:r>
              <a:rPr lang="en-US" sz="1600"/>
              <a:t> than in the most favorable one.</a:t>
            </a:r>
            <a:endParaRPr sz="16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 name="Shape 40"/>
        <p:cNvGrpSpPr/>
        <p:nvPr/>
      </p:nvGrpSpPr>
      <p:grpSpPr>
        <a:xfrm>
          <a:off x="0" y="0"/>
          <a:ext cx="0" cy="0"/>
          <a:chOff x="0" y="0"/>
          <a:chExt cx="0" cy="0"/>
        </a:xfrm>
      </p:grpSpPr>
      <p:sp>
        <p:nvSpPr>
          <p:cNvPr id="41" name="Google Shape;41;p5"/>
          <p:cNvSpPr txBox="1"/>
          <p:nvPr>
            <p:ph idx="12" type="sldNum"/>
          </p:nvPr>
        </p:nvSpPr>
        <p:spPr>
          <a:xfrm>
            <a:off x="11013988" y="6359546"/>
            <a:ext cx="9660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r>
              <a:rPr lang="en-US"/>
              <a:t>/XX</a:t>
            </a:r>
            <a:endParaRPr b="0" sz="1200">
              <a:solidFill>
                <a:srgbClr val="888888"/>
              </a:solidFill>
            </a:endParaRPr>
          </a:p>
        </p:txBody>
      </p:sp>
      <p:sp>
        <p:nvSpPr>
          <p:cNvPr id="42" name="Google Shape;42;p5"/>
          <p:cNvSpPr txBox="1"/>
          <p:nvPr>
            <p:ph type="title"/>
          </p:nvPr>
        </p:nvSpPr>
        <p:spPr>
          <a:xfrm>
            <a:off x="105355" y="90617"/>
            <a:ext cx="6971400" cy="5436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Project: Overview</a:t>
            </a:r>
            <a:endParaRPr/>
          </a:p>
        </p:txBody>
      </p:sp>
      <p:sp>
        <p:nvSpPr>
          <p:cNvPr id="43" name="Google Shape;43;p5"/>
          <p:cNvSpPr txBox="1"/>
          <p:nvPr/>
        </p:nvSpPr>
        <p:spPr>
          <a:xfrm>
            <a:off x="424575" y="1338375"/>
            <a:ext cx="6461100" cy="80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600">
                <a:solidFill>
                  <a:schemeClr val="dk1"/>
                </a:solidFill>
              </a:rPr>
              <a:t>The goal of the project is to design online learning algorithms to sell </a:t>
            </a:r>
            <a:r>
              <a:rPr b="1" lang="en-US" sz="1600">
                <a:solidFill>
                  <a:schemeClr val="dk1"/>
                </a:solidFill>
              </a:rPr>
              <a:t>multiple </a:t>
            </a:r>
            <a:r>
              <a:rPr lang="en-US" sz="1600">
                <a:solidFill>
                  <a:schemeClr val="dk1"/>
                </a:solidFill>
              </a:rPr>
              <a:t>types of products under </a:t>
            </a:r>
            <a:r>
              <a:rPr b="1" lang="en-US" sz="1600">
                <a:solidFill>
                  <a:schemeClr val="dk1"/>
                </a:solidFill>
              </a:rPr>
              <a:t>production constraints</a:t>
            </a:r>
            <a:r>
              <a:rPr lang="en-US" sz="1600">
                <a:solidFill>
                  <a:schemeClr val="dk1"/>
                </a:solidFill>
              </a:rPr>
              <a:t>.</a:t>
            </a:r>
            <a:endParaRPr sz="1600">
              <a:solidFill>
                <a:schemeClr val="dk1"/>
              </a:solidFill>
            </a:endParaRPr>
          </a:p>
        </p:txBody>
      </p:sp>
      <p:sp>
        <p:nvSpPr>
          <p:cNvPr id="44" name="Google Shape;44;p5"/>
          <p:cNvSpPr/>
          <p:nvPr/>
        </p:nvSpPr>
        <p:spPr>
          <a:xfrm>
            <a:off x="516875" y="2086000"/>
            <a:ext cx="5473500" cy="2999700"/>
          </a:xfrm>
          <a:prstGeom prst="roundRect">
            <a:avLst>
              <a:gd fmla="val 16667" name="adj"/>
            </a:avLst>
          </a:prstGeom>
          <a:solidFill>
            <a:schemeClr val="lt1"/>
          </a:solidFill>
          <a:ln cap="flat" cmpd="sng" w="9525">
            <a:solidFill>
              <a:srgbClr val="073763"/>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i="1" lang="en-US" sz="1700"/>
              <a:t>Parameters </a:t>
            </a:r>
            <a:endParaRPr b="1" i="1" sz="1700"/>
          </a:p>
          <a:p>
            <a:pPr indent="-336550" lvl="0" marL="457200" rtl="0" algn="l">
              <a:spcBef>
                <a:spcPts val="0"/>
              </a:spcBef>
              <a:spcAft>
                <a:spcPts val="0"/>
              </a:spcAft>
              <a:buSzPts val="1700"/>
              <a:buChar char="●"/>
            </a:pPr>
            <a:r>
              <a:rPr lang="en-US" sz="1700"/>
              <a:t>Number of rounds T</a:t>
            </a:r>
            <a:endParaRPr sz="1700"/>
          </a:p>
          <a:p>
            <a:pPr indent="-336550" lvl="0" marL="457200" rtl="0" algn="l">
              <a:spcBef>
                <a:spcPts val="0"/>
              </a:spcBef>
              <a:spcAft>
                <a:spcPts val="0"/>
              </a:spcAft>
              <a:buSzPts val="1700"/>
              <a:buChar char="●"/>
            </a:pPr>
            <a:r>
              <a:rPr lang="en-US" sz="1700"/>
              <a:t>Number of types of products N </a:t>
            </a:r>
            <a:endParaRPr sz="1700"/>
          </a:p>
          <a:p>
            <a:pPr indent="-336550" lvl="0" marL="457200" rtl="0" algn="l">
              <a:spcBef>
                <a:spcPts val="0"/>
              </a:spcBef>
              <a:spcAft>
                <a:spcPts val="0"/>
              </a:spcAft>
              <a:buSzPts val="1700"/>
              <a:buChar char="●"/>
            </a:pPr>
            <a:r>
              <a:rPr lang="en-US" sz="1700"/>
              <a:t>Set of possible prices P (small and discrete set) </a:t>
            </a:r>
            <a:endParaRPr sz="1700"/>
          </a:p>
          <a:p>
            <a:pPr indent="-336550" lvl="0" marL="457200" rtl="0" algn="l">
              <a:spcBef>
                <a:spcPts val="0"/>
              </a:spcBef>
              <a:spcAft>
                <a:spcPts val="0"/>
              </a:spcAft>
              <a:buSzPts val="1700"/>
              <a:buChar char="●"/>
            </a:pPr>
            <a:r>
              <a:rPr lang="en-US" sz="1700"/>
              <a:t>Production capacity B (for simplicity, there is a total number of products B that the company can produce)</a:t>
            </a:r>
            <a:endParaRPr sz="1700"/>
          </a:p>
        </p:txBody>
      </p:sp>
      <p:sp>
        <p:nvSpPr>
          <p:cNvPr id="45" name="Google Shape;45;p5"/>
          <p:cNvSpPr/>
          <p:nvPr/>
        </p:nvSpPr>
        <p:spPr>
          <a:xfrm>
            <a:off x="6308925" y="2026125"/>
            <a:ext cx="5473500" cy="1315200"/>
          </a:xfrm>
          <a:prstGeom prst="roundRect">
            <a:avLst>
              <a:gd fmla="val 16667" name="adj"/>
            </a:avLst>
          </a:prstGeom>
          <a:solidFill>
            <a:schemeClr val="lt1"/>
          </a:solidFill>
          <a:ln cap="flat" cmpd="sng" w="9525">
            <a:solidFill>
              <a:srgbClr val="073763"/>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i="1" lang="en-US" sz="1700"/>
              <a:t> Buyer behavior </a:t>
            </a:r>
            <a:endParaRPr b="1" i="1" sz="1700"/>
          </a:p>
          <a:p>
            <a:pPr indent="-336550" lvl="0" marL="457200" rtl="0" algn="l">
              <a:spcBef>
                <a:spcPts val="0"/>
              </a:spcBef>
              <a:spcAft>
                <a:spcPts val="0"/>
              </a:spcAft>
              <a:buSzPts val="1700"/>
              <a:buChar char="●"/>
            </a:pPr>
            <a:r>
              <a:rPr i="1" lang="en-US" sz="1700"/>
              <a:t>Has a valuation vifor each type of product in N</a:t>
            </a:r>
            <a:endParaRPr i="1" sz="1700"/>
          </a:p>
          <a:p>
            <a:pPr indent="-336550" lvl="0" marL="457200" rtl="0" algn="l">
              <a:spcBef>
                <a:spcPts val="0"/>
              </a:spcBef>
              <a:spcAft>
                <a:spcPts val="0"/>
              </a:spcAft>
              <a:buSzPts val="1700"/>
              <a:buChar char="●"/>
            </a:pPr>
            <a:r>
              <a:rPr i="1" lang="en-US" sz="1700"/>
              <a:t> Buys all products priced below their respective valuations</a:t>
            </a:r>
            <a:endParaRPr sz="1700"/>
          </a:p>
        </p:txBody>
      </p:sp>
      <p:sp>
        <p:nvSpPr>
          <p:cNvPr id="46" name="Google Shape;46;p5"/>
          <p:cNvSpPr/>
          <p:nvPr/>
        </p:nvSpPr>
        <p:spPr>
          <a:xfrm>
            <a:off x="6244275" y="3466000"/>
            <a:ext cx="5339400" cy="2219700"/>
          </a:xfrm>
          <a:prstGeom prst="roundRect">
            <a:avLst>
              <a:gd fmla="val 16667" name="adj"/>
            </a:avLst>
          </a:prstGeom>
          <a:solidFill>
            <a:schemeClr val="lt1"/>
          </a:solidFill>
          <a:ln cap="flat" cmpd="sng" w="9525">
            <a:solidFill>
              <a:srgbClr val="073763"/>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i="1" lang="en-US" sz="1700"/>
              <a:t>At each round t ∈ T: </a:t>
            </a:r>
            <a:endParaRPr i="1" sz="1700"/>
          </a:p>
          <a:p>
            <a:pPr indent="-336550" lvl="0" marL="457200" rtl="0" algn="l">
              <a:spcBef>
                <a:spcPts val="0"/>
              </a:spcBef>
              <a:spcAft>
                <a:spcPts val="0"/>
              </a:spcAft>
              <a:buSzPts val="1700"/>
              <a:buAutoNum type="arabicPeriod"/>
            </a:pPr>
            <a:r>
              <a:rPr i="1" lang="en-US" sz="1700"/>
              <a:t>The company chooses which types of product to sell and set price pi for each type of product</a:t>
            </a:r>
            <a:endParaRPr i="1" sz="1700"/>
          </a:p>
          <a:p>
            <a:pPr indent="-336550" lvl="0" marL="457200" rtl="0" algn="l">
              <a:spcBef>
                <a:spcPts val="0"/>
              </a:spcBef>
              <a:spcAft>
                <a:spcPts val="0"/>
              </a:spcAft>
              <a:buSzPts val="1700"/>
              <a:buAutoNum type="arabicPeriod"/>
            </a:pPr>
            <a:r>
              <a:rPr i="1" lang="en-US" sz="1700"/>
              <a:t>A buyer with a valuation for each type of product arrives </a:t>
            </a:r>
            <a:endParaRPr i="1" sz="1700"/>
          </a:p>
          <a:p>
            <a:pPr indent="-336550" lvl="0" marL="457200" rtl="0" algn="l">
              <a:spcBef>
                <a:spcPts val="0"/>
              </a:spcBef>
              <a:spcAft>
                <a:spcPts val="0"/>
              </a:spcAft>
              <a:buSzPts val="1700"/>
              <a:buAutoNum type="arabicPeriod"/>
            </a:pPr>
            <a:r>
              <a:rPr i="1" lang="en-US" sz="1700"/>
              <a:t>The buyer buys a unit of each product with price smaller than the product valuation</a:t>
            </a:r>
            <a:endParaRPr sz="1700"/>
          </a:p>
        </p:txBody>
      </p:sp>
    </p:spTree>
  </p:cSld>
  <p:clrMapOvr>
    <a:masterClrMapping/>
  </p:clrMapOvr>
  <mc:AlternateContent>
    <mc:Choice Requires="p14">
      <p:transition spd="med">
        <p14:prism dir="l"/>
      </p:transition>
    </mc:Choice>
    <mc:Fallback>
      <p:transition spd="med">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
                                        </p:tgtEl>
                                        <p:attrNameLst>
                                          <p:attrName>style.visibility</p:attrName>
                                        </p:attrNameLst>
                                      </p:cBhvr>
                                      <p:to>
                                        <p:strVal val="visible"/>
                                      </p:to>
                                    </p:set>
                                    <p:animEffect filter="fade" transition="in">
                                      <p:cBhvr>
                                        <p:cTn dur="1000"/>
                                        <p:tgtEl>
                                          <p:spTgt spid="4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
                                        </p:tgtEl>
                                        <p:attrNameLst>
                                          <p:attrName>style.visibility</p:attrName>
                                        </p:attrNameLst>
                                      </p:cBhvr>
                                      <p:to>
                                        <p:strVal val="visible"/>
                                      </p:to>
                                    </p:set>
                                    <p:animEffect filter="fade" transition="in">
                                      <p:cBhvr>
                                        <p:cTn dur="1000"/>
                                        <p:tgtEl>
                                          <p:spTgt spid="4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
                                        </p:tgtEl>
                                        <p:attrNameLst>
                                          <p:attrName>style.visibility</p:attrName>
                                        </p:attrNameLst>
                                      </p:cBhvr>
                                      <p:to>
                                        <p:strVal val="visible"/>
                                      </p:to>
                                    </p:set>
                                    <p:animEffect filter="fade" transition="in">
                                      <p:cBhvr>
                                        <p:cTn dur="1000"/>
                                        <p:tgtEl>
                                          <p:spTgt spid="4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23"/>
          <p:cNvSpPr txBox="1"/>
          <p:nvPr>
            <p:ph idx="12" type="sldNum"/>
          </p:nvPr>
        </p:nvSpPr>
        <p:spPr>
          <a:xfrm>
            <a:off x="11013988" y="6359546"/>
            <a:ext cx="9660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r>
              <a:rPr lang="en-US"/>
              <a:t>/XX</a:t>
            </a:r>
            <a:endParaRPr/>
          </a:p>
        </p:txBody>
      </p:sp>
      <p:sp>
        <p:nvSpPr>
          <p:cNvPr id="200" name="Google Shape;200;p23"/>
          <p:cNvSpPr txBox="1"/>
          <p:nvPr>
            <p:ph type="title"/>
          </p:nvPr>
        </p:nvSpPr>
        <p:spPr>
          <a:xfrm>
            <a:off x="105355" y="90617"/>
            <a:ext cx="6971400" cy="5436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2800"/>
              <a:buFont typeface="Calibri"/>
              <a:buNone/>
            </a:pPr>
            <a:r>
              <a:rPr lang="en-US"/>
              <a:t>Trials with correlated products</a:t>
            </a:r>
            <a:endParaRPr/>
          </a:p>
        </p:txBody>
      </p:sp>
      <p:sp>
        <p:nvSpPr>
          <p:cNvPr id="201" name="Google Shape;201;p23"/>
          <p:cNvSpPr txBox="1"/>
          <p:nvPr/>
        </p:nvSpPr>
        <p:spPr>
          <a:xfrm>
            <a:off x="490900" y="4270700"/>
            <a:ext cx="3563100" cy="9234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With </a:t>
            </a:r>
            <a:r>
              <a:rPr b="1" lang="en-US" sz="1800">
                <a:solidFill>
                  <a:schemeClr val="dk1"/>
                </a:solidFill>
                <a:latin typeface="Calibri"/>
                <a:ea typeface="Calibri"/>
                <a:cs typeface="Calibri"/>
                <a:sym typeface="Calibri"/>
              </a:rPr>
              <a:t>B &gt;&gt; T:</a:t>
            </a:r>
            <a:endParaRPr b="1" sz="1800">
              <a:solidFill>
                <a:schemeClr val="dk1"/>
              </a:solidFill>
              <a:latin typeface="Calibri"/>
              <a:ea typeface="Calibri"/>
              <a:cs typeface="Calibri"/>
              <a:sym typeface="Calibri"/>
            </a:endParaRPr>
          </a:p>
          <a:p>
            <a:pPr indent="-342900" lvl="0" marL="457200" marR="0" rtl="0" algn="l">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The </a:t>
            </a:r>
            <a:r>
              <a:rPr b="1" lang="en-US" sz="1800">
                <a:solidFill>
                  <a:schemeClr val="dk1"/>
                </a:solidFill>
                <a:latin typeface="Calibri"/>
                <a:ea typeface="Calibri"/>
                <a:cs typeface="Calibri"/>
                <a:sym typeface="Calibri"/>
              </a:rPr>
              <a:t>median cumulative regret</a:t>
            </a:r>
            <a:r>
              <a:rPr lang="en-US" sz="1800">
                <a:solidFill>
                  <a:schemeClr val="dk1"/>
                </a:solidFill>
                <a:latin typeface="Calibri"/>
                <a:ea typeface="Calibri"/>
                <a:cs typeface="Calibri"/>
                <a:sym typeface="Calibri"/>
              </a:rPr>
              <a:t> over 10 trials is sublinear</a:t>
            </a:r>
            <a:endParaRPr b="1" sz="1800">
              <a:solidFill>
                <a:schemeClr val="dk1"/>
              </a:solidFill>
              <a:latin typeface="Calibri"/>
              <a:ea typeface="Calibri"/>
              <a:cs typeface="Calibri"/>
              <a:sym typeface="Calibri"/>
            </a:endParaRPr>
          </a:p>
        </p:txBody>
      </p:sp>
      <p:sp>
        <p:nvSpPr>
          <p:cNvPr id="202" name="Google Shape;202;p23"/>
          <p:cNvSpPr txBox="1"/>
          <p:nvPr/>
        </p:nvSpPr>
        <p:spPr>
          <a:xfrm>
            <a:off x="4314450" y="4270700"/>
            <a:ext cx="3563100" cy="9234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With </a:t>
            </a:r>
            <a:r>
              <a:rPr b="1" lang="en-US" sz="1800">
                <a:solidFill>
                  <a:schemeClr val="dk1"/>
                </a:solidFill>
                <a:latin typeface="Calibri"/>
                <a:ea typeface="Calibri"/>
                <a:cs typeface="Calibri"/>
                <a:sym typeface="Calibri"/>
              </a:rPr>
              <a:t>B = T:</a:t>
            </a:r>
            <a:endParaRPr b="1" sz="1800">
              <a:solidFill>
                <a:schemeClr val="dk1"/>
              </a:solidFill>
              <a:latin typeface="Calibri"/>
              <a:ea typeface="Calibri"/>
              <a:cs typeface="Calibri"/>
              <a:sym typeface="Calibri"/>
            </a:endParaRPr>
          </a:p>
          <a:p>
            <a:pPr indent="-342900" lvl="0" marL="457200" marR="0" rtl="0" algn="l">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The </a:t>
            </a:r>
            <a:r>
              <a:rPr b="1" lang="en-US" sz="1800">
                <a:solidFill>
                  <a:schemeClr val="dk1"/>
                </a:solidFill>
                <a:latin typeface="Calibri"/>
                <a:ea typeface="Calibri"/>
                <a:cs typeface="Calibri"/>
                <a:sym typeface="Calibri"/>
              </a:rPr>
              <a:t>median cumulative regret</a:t>
            </a:r>
            <a:r>
              <a:rPr lang="en-US" sz="1800">
                <a:solidFill>
                  <a:schemeClr val="dk1"/>
                </a:solidFill>
                <a:latin typeface="Calibri"/>
                <a:ea typeface="Calibri"/>
                <a:cs typeface="Calibri"/>
                <a:sym typeface="Calibri"/>
              </a:rPr>
              <a:t> over 10 trials is again </a:t>
            </a:r>
            <a:r>
              <a:rPr b="1" lang="en-US" sz="1800">
                <a:solidFill>
                  <a:schemeClr val="dk1"/>
                </a:solidFill>
                <a:latin typeface="Calibri"/>
                <a:ea typeface="Calibri"/>
                <a:cs typeface="Calibri"/>
                <a:sym typeface="Calibri"/>
              </a:rPr>
              <a:t>sublinear</a:t>
            </a:r>
            <a:endParaRPr b="1" sz="1800">
              <a:solidFill>
                <a:schemeClr val="dk1"/>
              </a:solidFill>
              <a:latin typeface="Calibri"/>
              <a:ea typeface="Calibri"/>
              <a:cs typeface="Calibri"/>
              <a:sym typeface="Calibri"/>
            </a:endParaRPr>
          </a:p>
        </p:txBody>
      </p:sp>
      <p:sp>
        <p:nvSpPr>
          <p:cNvPr id="203" name="Google Shape;203;p23"/>
          <p:cNvSpPr txBox="1"/>
          <p:nvPr/>
        </p:nvSpPr>
        <p:spPr>
          <a:xfrm>
            <a:off x="8242300" y="4270688"/>
            <a:ext cx="3563100" cy="9234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With </a:t>
            </a:r>
            <a:r>
              <a:rPr b="1" lang="en-US" sz="1800">
                <a:solidFill>
                  <a:schemeClr val="dk1"/>
                </a:solidFill>
                <a:latin typeface="Calibri"/>
                <a:ea typeface="Calibri"/>
                <a:cs typeface="Calibri"/>
                <a:sym typeface="Calibri"/>
              </a:rPr>
              <a:t>B &lt;&lt; T:</a:t>
            </a:r>
            <a:endParaRPr b="1" sz="1800">
              <a:solidFill>
                <a:schemeClr val="dk1"/>
              </a:solidFill>
              <a:latin typeface="Calibri"/>
              <a:ea typeface="Calibri"/>
              <a:cs typeface="Calibri"/>
              <a:sym typeface="Calibri"/>
            </a:endParaRPr>
          </a:p>
          <a:p>
            <a:pPr indent="-342900" lvl="0" marL="457200" marR="0" rtl="0" algn="l">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The </a:t>
            </a:r>
            <a:r>
              <a:rPr b="1" lang="en-US" sz="1800">
                <a:solidFill>
                  <a:schemeClr val="dk1"/>
                </a:solidFill>
                <a:latin typeface="Calibri"/>
                <a:ea typeface="Calibri"/>
                <a:cs typeface="Calibri"/>
                <a:sym typeface="Calibri"/>
              </a:rPr>
              <a:t>median cumulative regret</a:t>
            </a:r>
            <a:r>
              <a:rPr lang="en-US" sz="1800">
                <a:solidFill>
                  <a:schemeClr val="dk1"/>
                </a:solidFill>
                <a:latin typeface="Calibri"/>
                <a:ea typeface="Calibri"/>
                <a:cs typeface="Calibri"/>
                <a:sym typeface="Calibri"/>
              </a:rPr>
              <a:t> over 10 trials is still </a:t>
            </a:r>
            <a:r>
              <a:rPr b="1" lang="en-US" sz="1800">
                <a:solidFill>
                  <a:schemeClr val="dk1"/>
                </a:solidFill>
                <a:latin typeface="Calibri"/>
                <a:ea typeface="Calibri"/>
                <a:cs typeface="Calibri"/>
                <a:sym typeface="Calibri"/>
              </a:rPr>
              <a:t>sublinear</a:t>
            </a:r>
            <a:endParaRPr b="1" sz="1800">
              <a:solidFill>
                <a:schemeClr val="dk1"/>
              </a:solidFill>
              <a:latin typeface="Calibri"/>
              <a:ea typeface="Calibri"/>
              <a:cs typeface="Calibri"/>
              <a:sym typeface="Calibri"/>
            </a:endParaRPr>
          </a:p>
        </p:txBody>
      </p:sp>
      <p:pic>
        <p:nvPicPr>
          <p:cNvPr id="204" name="Google Shape;204;p23"/>
          <p:cNvPicPr preferRelativeResize="0"/>
          <p:nvPr/>
        </p:nvPicPr>
        <p:blipFill>
          <a:blip r:embed="rId3">
            <a:alphaModFix/>
          </a:blip>
          <a:stretch>
            <a:fillRect/>
          </a:stretch>
        </p:blipFill>
        <p:spPr>
          <a:xfrm>
            <a:off x="490899" y="1565999"/>
            <a:ext cx="3458801" cy="2191515"/>
          </a:xfrm>
          <a:prstGeom prst="rect">
            <a:avLst/>
          </a:prstGeom>
          <a:noFill/>
          <a:ln>
            <a:noFill/>
          </a:ln>
        </p:spPr>
      </p:pic>
      <p:pic>
        <p:nvPicPr>
          <p:cNvPr id="205" name="Google Shape;205;p23"/>
          <p:cNvPicPr preferRelativeResize="0"/>
          <p:nvPr/>
        </p:nvPicPr>
        <p:blipFill>
          <a:blip r:embed="rId4">
            <a:alphaModFix/>
          </a:blip>
          <a:stretch>
            <a:fillRect/>
          </a:stretch>
        </p:blipFill>
        <p:spPr>
          <a:xfrm>
            <a:off x="4366600" y="1558663"/>
            <a:ext cx="3458801" cy="2206189"/>
          </a:xfrm>
          <a:prstGeom prst="rect">
            <a:avLst/>
          </a:prstGeom>
          <a:noFill/>
          <a:ln>
            <a:noFill/>
          </a:ln>
        </p:spPr>
      </p:pic>
      <p:pic>
        <p:nvPicPr>
          <p:cNvPr id="206" name="Google Shape;206;p23"/>
          <p:cNvPicPr preferRelativeResize="0"/>
          <p:nvPr/>
        </p:nvPicPr>
        <p:blipFill>
          <a:blip r:embed="rId5">
            <a:alphaModFix/>
          </a:blip>
          <a:stretch>
            <a:fillRect/>
          </a:stretch>
        </p:blipFill>
        <p:spPr>
          <a:xfrm>
            <a:off x="8242299" y="1558675"/>
            <a:ext cx="3503917" cy="2206176"/>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24"/>
          <p:cNvSpPr txBox="1"/>
          <p:nvPr>
            <p:ph idx="12" type="sldNum"/>
          </p:nvPr>
        </p:nvSpPr>
        <p:spPr>
          <a:xfrm>
            <a:off x="11013988" y="6359546"/>
            <a:ext cx="9660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r>
              <a:rPr lang="en-US"/>
              <a:t>/XX</a:t>
            </a:r>
            <a:endParaRPr/>
          </a:p>
        </p:txBody>
      </p:sp>
      <p:sp>
        <p:nvSpPr>
          <p:cNvPr id="212" name="Google Shape;212;p24"/>
          <p:cNvSpPr txBox="1"/>
          <p:nvPr>
            <p:ph type="title"/>
          </p:nvPr>
        </p:nvSpPr>
        <p:spPr>
          <a:xfrm>
            <a:off x="105355" y="90617"/>
            <a:ext cx="6971400" cy="5436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2800"/>
              <a:buFont typeface="Calibri"/>
              <a:buNone/>
            </a:pPr>
            <a:r>
              <a:rPr lang="en-US"/>
              <a:t>Trials with correlated products</a:t>
            </a:r>
            <a:endParaRPr/>
          </a:p>
        </p:txBody>
      </p:sp>
      <p:sp>
        <p:nvSpPr>
          <p:cNvPr id="213" name="Google Shape;213;p24"/>
          <p:cNvSpPr txBox="1"/>
          <p:nvPr/>
        </p:nvSpPr>
        <p:spPr>
          <a:xfrm>
            <a:off x="1417650" y="2259350"/>
            <a:ext cx="9356700" cy="1908600"/>
          </a:xfrm>
          <a:prstGeom prst="rect">
            <a:avLst/>
          </a:prstGeom>
          <a:noFill/>
          <a:ln>
            <a:noFill/>
          </a:ln>
        </p:spPr>
        <p:txBody>
          <a:bodyPr anchorCtr="0" anchor="t" bIns="91425" lIns="91425" spcFirstLastPara="1" rIns="91425" wrap="square" tIns="91425">
            <a:spAutoFit/>
          </a:bodyPr>
          <a:lstStyle/>
          <a:p>
            <a:pPr indent="-330200" lvl="0" marL="457200" rtl="0" algn="l">
              <a:lnSpc>
                <a:spcPct val="150000"/>
              </a:lnSpc>
              <a:spcBef>
                <a:spcPts val="0"/>
              </a:spcBef>
              <a:spcAft>
                <a:spcPts val="0"/>
              </a:spcAft>
              <a:buSzPts val="1600"/>
              <a:buChar char="●"/>
            </a:pPr>
            <a:r>
              <a:rPr lang="en-US" sz="1600"/>
              <a:t>As in the uncorrelated product case we can see from the graphs that the regret is </a:t>
            </a:r>
            <a:r>
              <a:rPr b="1" lang="en-US" sz="1600"/>
              <a:t>sublinear</a:t>
            </a:r>
            <a:r>
              <a:rPr lang="en-US" sz="1600"/>
              <a:t> even when the budget is really small.</a:t>
            </a:r>
            <a:endParaRPr sz="1600"/>
          </a:p>
          <a:p>
            <a:pPr indent="0" lvl="0" marL="0" rtl="0" algn="l">
              <a:lnSpc>
                <a:spcPct val="150000"/>
              </a:lnSpc>
              <a:spcBef>
                <a:spcPts val="0"/>
              </a:spcBef>
              <a:spcAft>
                <a:spcPts val="0"/>
              </a:spcAft>
              <a:buNone/>
            </a:pPr>
            <a:r>
              <a:t/>
            </a:r>
            <a:endParaRPr sz="1600"/>
          </a:p>
          <a:p>
            <a:pPr indent="-330200" lvl="0" marL="457200" rtl="0" algn="l">
              <a:lnSpc>
                <a:spcPct val="150000"/>
              </a:lnSpc>
              <a:spcBef>
                <a:spcPts val="0"/>
              </a:spcBef>
              <a:spcAft>
                <a:spcPts val="0"/>
              </a:spcAft>
              <a:buSzPts val="1600"/>
              <a:buChar char="●"/>
            </a:pPr>
            <a:r>
              <a:rPr lang="en-US" sz="1600"/>
              <a:t>We can observe a similar trend to the uncorrelated product case where reducing the budget makes regret to grow faster in the first rounds and reach a sublinear growing later.</a:t>
            </a:r>
            <a:endParaRPr sz="16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25"/>
          <p:cNvSpPr txBox="1"/>
          <p:nvPr>
            <p:ph idx="12" type="sldNum"/>
          </p:nvPr>
        </p:nvSpPr>
        <p:spPr>
          <a:xfrm>
            <a:off x="11013988" y="6359546"/>
            <a:ext cx="9660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r>
              <a:rPr lang="en-US"/>
              <a:t>/XX</a:t>
            </a:r>
            <a:endParaRPr/>
          </a:p>
        </p:txBody>
      </p:sp>
      <p:sp>
        <p:nvSpPr>
          <p:cNvPr id="219" name="Google Shape;219;p25"/>
          <p:cNvSpPr txBox="1"/>
          <p:nvPr>
            <p:ph type="title"/>
          </p:nvPr>
        </p:nvSpPr>
        <p:spPr>
          <a:xfrm>
            <a:off x="105355" y="90617"/>
            <a:ext cx="6971400" cy="5436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2800"/>
              <a:buFont typeface="Calibri"/>
              <a:buNone/>
            </a:pPr>
            <a:r>
              <a:rPr lang="en-US"/>
              <a:t>Trials with custom </a:t>
            </a:r>
            <a:r>
              <a:rPr lang="en-US"/>
              <a:t>covariance matrix</a:t>
            </a:r>
            <a:endParaRPr/>
          </a:p>
        </p:txBody>
      </p:sp>
      <p:sp>
        <p:nvSpPr>
          <p:cNvPr id="220" name="Google Shape;220;p25"/>
          <p:cNvSpPr txBox="1"/>
          <p:nvPr/>
        </p:nvSpPr>
        <p:spPr>
          <a:xfrm>
            <a:off x="476450" y="5638150"/>
            <a:ext cx="35631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With </a:t>
            </a:r>
            <a:r>
              <a:rPr b="1" lang="en-US" sz="1800">
                <a:solidFill>
                  <a:schemeClr val="dk1"/>
                </a:solidFill>
                <a:latin typeface="Calibri"/>
                <a:ea typeface="Calibri"/>
                <a:cs typeface="Calibri"/>
                <a:sym typeface="Calibri"/>
              </a:rPr>
              <a:t>B &gt;&gt; T</a:t>
            </a:r>
            <a:endParaRPr b="1" sz="1800">
              <a:solidFill>
                <a:schemeClr val="dk1"/>
              </a:solidFill>
              <a:latin typeface="Calibri"/>
              <a:ea typeface="Calibri"/>
              <a:cs typeface="Calibri"/>
              <a:sym typeface="Calibri"/>
            </a:endParaRPr>
          </a:p>
        </p:txBody>
      </p:sp>
      <p:sp>
        <p:nvSpPr>
          <p:cNvPr id="221" name="Google Shape;221;p25"/>
          <p:cNvSpPr txBox="1"/>
          <p:nvPr/>
        </p:nvSpPr>
        <p:spPr>
          <a:xfrm>
            <a:off x="4314450" y="5638150"/>
            <a:ext cx="35631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With </a:t>
            </a:r>
            <a:r>
              <a:rPr b="1" lang="en-US" sz="1800">
                <a:solidFill>
                  <a:schemeClr val="dk1"/>
                </a:solidFill>
                <a:latin typeface="Calibri"/>
                <a:ea typeface="Calibri"/>
                <a:cs typeface="Calibri"/>
                <a:sym typeface="Calibri"/>
              </a:rPr>
              <a:t>B = T</a:t>
            </a:r>
            <a:endParaRPr b="1" sz="1800">
              <a:solidFill>
                <a:schemeClr val="dk1"/>
              </a:solidFill>
              <a:latin typeface="Calibri"/>
              <a:ea typeface="Calibri"/>
              <a:cs typeface="Calibri"/>
              <a:sym typeface="Calibri"/>
            </a:endParaRPr>
          </a:p>
        </p:txBody>
      </p:sp>
      <p:sp>
        <p:nvSpPr>
          <p:cNvPr id="222" name="Google Shape;222;p25"/>
          <p:cNvSpPr txBox="1"/>
          <p:nvPr/>
        </p:nvSpPr>
        <p:spPr>
          <a:xfrm>
            <a:off x="8152450" y="5638138"/>
            <a:ext cx="35631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With </a:t>
            </a:r>
            <a:r>
              <a:rPr b="1" lang="en-US" sz="1800">
                <a:solidFill>
                  <a:schemeClr val="dk1"/>
                </a:solidFill>
                <a:latin typeface="Calibri"/>
                <a:ea typeface="Calibri"/>
                <a:cs typeface="Calibri"/>
                <a:sym typeface="Calibri"/>
              </a:rPr>
              <a:t>B &lt;&lt; T</a:t>
            </a:r>
            <a:endParaRPr b="1" sz="1800">
              <a:solidFill>
                <a:schemeClr val="dk1"/>
              </a:solidFill>
              <a:latin typeface="Calibri"/>
              <a:ea typeface="Calibri"/>
              <a:cs typeface="Calibri"/>
              <a:sym typeface="Calibri"/>
            </a:endParaRPr>
          </a:p>
        </p:txBody>
      </p:sp>
      <p:pic>
        <p:nvPicPr>
          <p:cNvPr id="223" name="Google Shape;223;p25"/>
          <p:cNvPicPr preferRelativeResize="0"/>
          <p:nvPr/>
        </p:nvPicPr>
        <p:blipFill>
          <a:blip r:embed="rId3">
            <a:alphaModFix/>
          </a:blip>
          <a:stretch>
            <a:fillRect/>
          </a:stretch>
        </p:blipFill>
        <p:spPr>
          <a:xfrm>
            <a:off x="8137988" y="3337775"/>
            <a:ext cx="3592024" cy="2288124"/>
          </a:xfrm>
          <a:prstGeom prst="rect">
            <a:avLst/>
          </a:prstGeom>
          <a:noFill/>
          <a:ln>
            <a:noFill/>
          </a:ln>
        </p:spPr>
      </p:pic>
      <p:pic>
        <p:nvPicPr>
          <p:cNvPr id="224" name="Google Shape;224;p25"/>
          <p:cNvPicPr preferRelativeResize="0"/>
          <p:nvPr/>
        </p:nvPicPr>
        <p:blipFill>
          <a:blip r:embed="rId4">
            <a:alphaModFix/>
          </a:blip>
          <a:stretch>
            <a:fillRect/>
          </a:stretch>
        </p:blipFill>
        <p:spPr>
          <a:xfrm>
            <a:off x="4314450" y="3362263"/>
            <a:ext cx="3563100" cy="2263645"/>
          </a:xfrm>
          <a:prstGeom prst="rect">
            <a:avLst/>
          </a:prstGeom>
          <a:noFill/>
          <a:ln>
            <a:noFill/>
          </a:ln>
        </p:spPr>
      </p:pic>
      <p:pic>
        <p:nvPicPr>
          <p:cNvPr id="225" name="Google Shape;225;p25"/>
          <p:cNvPicPr preferRelativeResize="0"/>
          <p:nvPr/>
        </p:nvPicPr>
        <p:blipFill>
          <a:blip r:embed="rId5">
            <a:alphaModFix/>
          </a:blip>
          <a:stretch>
            <a:fillRect/>
          </a:stretch>
        </p:blipFill>
        <p:spPr>
          <a:xfrm>
            <a:off x="490901" y="3356653"/>
            <a:ext cx="3563099" cy="2250372"/>
          </a:xfrm>
          <a:prstGeom prst="rect">
            <a:avLst/>
          </a:prstGeom>
          <a:noFill/>
          <a:ln>
            <a:noFill/>
          </a:ln>
        </p:spPr>
      </p:pic>
      <p:sp>
        <p:nvSpPr>
          <p:cNvPr id="226" name="Google Shape;226;p25"/>
          <p:cNvSpPr txBox="1"/>
          <p:nvPr/>
        </p:nvSpPr>
        <p:spPr>
          <a:xfrm>
            <a:off x="1417650" y="1357100"/>
            <a:ext cx="9356700" cy="11082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US" sz="1500"/>
              <a:t>Up to this point, we used a covariance matrix whose values outside the principal diagonal were all the same. From now on, we use a covariance matrix whose values are different and there are </a:t>
            </a:r>
            <a:r>
              <a:rPr b="1" lang="en-US" sz="1500"/>
              <a:t>products that are correlated and products that are not correlated.</a:t>
            </a:r>
            <a:endParaRPr b="1" sz="15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26"/>
          <p:cNvSpPr txBox="1"/>
          <p:nvPr>
            <p:ph idx="12" type="sldNum"/>
          </p:nvPr>
        </p:nvSpPr>
        <p:spPr>
          <a:xfrm>
            <a:off x="11013988" y="6359546"/>
            <a:ext cx="9660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r>
              <a:rPr lang="en-US"/>
              <a:t>/XX</a:t>
            </a:r>
            <a:endParaRPr/>
          </a:p>
        </p:txBody>
      </p:sp>
      <p:sp>
        <p:nvSpPr>
          <p:cNvPr id="232" name="Google Shape;232;p26"/>
          <p:cNvSpPr txBox="1"/>
          <p:nvPr>
            <p:ph type="title"/>
          </p:nvPr>
        </p:nvSpPr>
        <p:spPr>
          <a:xfrm>
            <a:off x="105355" y="90617"/>
            <a:ext cx="6971400" cy="543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lt1"/>
              </a:buClr>
              <a:buSzPts val="2800"/>
              <a:buFont typeface="Calibri"/>
              <a:buNone/>
            </a:pPr>
            <a:r>
              <a:rPr lang="en-US"/>
              <a:t>Trials with custom covariance matrix</a:t>
            </a:r>
            <a:endParaRPr/>
          </a:p>
        </p:txBody>
      </p:sp>
      <p:sp>
        <p:nvSpPr>
          <p:cNvPr id="233" name="Google Shape;233;p26"/>
          <p:cNvSpPr txBox="1"/>
          <p:nvPr/>
        </p:nvSpPr>
        <p:spPr>
          <a:xfrm>
            <a:off x="1417650" y="2474700"/>
            <a:ext cx="9356700" cy="1908600"/>
          </a:xfrm>
          <a:prstGeom prst="rect">
            <a:avLst/>
          </a:prstGeom>
          <a:noFill/>
          <a:ln>
            <a:noFill/>
          </a:ln>
        </p:spPr>
        <p:txBody>
          <a:bodyPr anchorCtr="0" anchor="t" bIns="91425" lIns="91425" spcFirstLastPara="1" rIns="91425" wrap="square" tIns="91425">
            <a:spAutoFit/>
          </a:bodyPr>
          <a:lstStyle/>
          <a:p>
            <a:pPr indent="-330200" lvl="0" marL="457200" rtl="0" algn="l">
              <a:lnSpc>
                <a:spcPct val="150000"/>
              </a:lnSpc>
              <a:spcBef>
                <a:spcPts val="0"/>
              </a:spcBef>
              <a:spcAft>
                <a:spcPts val="0"/>
              </a:spcAft>
              <a:buSzPts val="1600"/>
              <a:buChar char="●"/>
            </a:pPr>
            <a:r>
              <a:rPr lang="en-US" sz="1600"/>
              <a:t>Even in this case the agent is able to achieve </a:t>
            </a:r>
            <a:r>
              <a:rPr b="1" lang="en-US" sz="1600"/>
              <a:t>sublinear regret</a:t>
            </a:r>
            <a:r>
              <a:rPr lang="en-US" sz="1600"/>
              <a:t> in every situation, proving that is a consistent and effective learning agent in these scenarios.</a:t>
            </a:r>
            <a:endParaRPr sz="1600"/>
          </a:p>
          <a:p>
            <a:pPr indent="-330200" lvl="0" marL="457200" rtl="0" algn="l">
              <a:lnSpc>
                <a:spcPct val="150000"/>
              </a:lnSpc>
              <a:spcBef>
                <a:spcPts val="0"/>
              </a:spcBef>
              <a:spcAft>
                <a:spcPts val="0"/>
              </a:spcAft>
              <a:buSzPts val="1600"/>
              <a:buChar char="●"/>
            </a:pPr>
            <a:r>
              <a:rPr lang="en-US" sz="1600"/>
              <a:t>By the previous trials we can highlight how increasing product correlation leads to an increased variance in the regret, and how reducing the budget limits the agent exploration leading to steeper regret graphs in the </a:t>
            </a:r>
            <a:r>
              <a:rPr lang="en-US" sz="1600"/>
              <a:t>initial</a:t>
            </a:r>
            <a:r>
              <a:rPr lang="en-US" sz="1600"/>
              <a:t> rounds.</a:t>
            </a:r>
            <a:endParaRPr sz="16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27"/>
          <p:cNvSpPr txBox="1"/>
          <p:nvPr>
            <p:ph idx="12" type="sldNum"/>
          </p:nvPr>
        </p:nvSpPr>
        <p:spPr>
          <a:xfrm>
            <a:off x="11013988" y="6359546"/>
            <a:ext cx="965887"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r>
              <a:rPr lang="en-US"/>
              <a:t>/XX</a:t>
            </a:r>
            <a:endParaRPr/>
          </a:p>
        </p:txBody>
      </p:sp>
      <p:sp>
        <p:nvSpPr>
          <p:cNvPr id="239" name="Google Shape;239;p27"/>
          <p:cNvSpPr txBox="1"/>
          <p:nvPr>
            <p:ph type="title"/>
          </p:nvPr>
        </p:nvSpPr>
        <p:spPr>
          <a:xfrm>
            <a:off x="2033955" y="3157151"/>
            <a:ext cx="8616461" cy="543697"/>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13652"/>
              </a:buClr>
              <a:buSzPts val="2400"/>
              <a:buFont typeface="Calibri"/>
              <a:buNone/>
            </a:pPr>
            <a:r>
              <a:rPr lang="en-US" sz="2400" u="sng">
                <a:solidFill>
                  <a:srgbClr val="213652"/>
                </a:solidFill>
              </a:rPr>
              <a:t>Requirement 3: Best-of-both-worlds algorithms with a single product</a:t>
            </a:r>
            <a:endParaRPr/>
          </a:p>
        </p:txBody>
      </p:sp>
    </p:spTree>
  </p:cSld>
  <p:clrMapOvr>
    <a:masterClrMapping/>
  </p:clrMapOvr>
  <mc:AlternateContent>
    <mc:Choice Requires="p14">
      <p:transition spd="med">
        <p14:gallery dir="l"/>
      </p:transition>
    </mc:Choice>
    <mc:Fallback>
      <p:transition spd="med">
        <p:fade/>
      </p:transition>
    </mc:Fallback>
  </mc:AlternateContent>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28"/>
          <p:cNvSpPr txBox="1"/>
          <p:nvPr>
            <p:ph idx="12" type="sldNum"/>
          </p:nvPr>
        </p:nvSpPr>
        <p:spPr>
          <a:xfrm>
            <a:off x="11013988" y="6359546"/>
            <a:ext cx="9660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r>
              <a:rPr lang="en-US"/>
              <a:t>/XX</a:t>
            </a:r>
            <a:endParaRPr b="0" sz="1200">
              <a:solidFill>
                <a:srgbClr val="888888"/>
              </a:solidFill>
            </a:endParaRPr>
          </a:p>
        </p:txBody>
      </p:sp>
      <p:sp>
        <p:nvSpPr>
          <p:cNvPr id="246" name="Google Shape;246;p28"/>
          <p:cNvSpPr txBox="1"/>
          <p:nvPr>
            <p:ph type="title"/>
          </p:nvPr>
        </p:nvSpPr>
        <p:spPr>
          <a:xfrm>
            <a:off x="105355" y="90617"/>
            <a:ext cx="6971400" cy="5436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Requirement features</a:t>
            </a:r>
            <a:endParaRPr/>
          </a:p>
        </p:txBody>
      </p:sp>
      <p:sp>
        <p:nvSpPr>
          <p:cNvPr id="247" name="Google Shape;247;p28"/>
          <p:cNvSpPr txBox="1"/>
          <p:nvPr/>
        </p:nvSpPr>
        <p:spPr>
          <a:xfrm>
            <a:off x="665275" y="1765100"/>
            <a:ext cx="8121900" cy="2442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lang="en-US">
                <a:solidFill>
                  <a:schemeClr val="dk1"/>
                </a:solidFill>
              </a:rPr>
              <a:t>Dynamic pricing in rapidly changing markets requires algorithms that can:</a:t>
            </a:r>
            <a:endParaRPr>
              <a:solidFill>
                <a:schemeClr val="dk1"/>
              </a:solidFill>
            </a:endParaRPr>
          </a:p>
          <a:p>
            <a:pPr indent="-317500" lvl="0" marL="457200" rtl="0" algn="l">
              <a:lnSpc>
                <a:spcPct val="115000"/>
              </a:lnSpc>
              <a:spcBef>
                <a:spcPts val="1200"/>
              </a:spcBef>
              <a:spcAft>
                <a:spcPts val="0"/>
              </a:spcAft>
              <a:buClr>
                <a:schemeClr val="dk1"/>
              </a:buClr>
              <a:buSzPts val="1400"/>
              <a:buChar char="●"/>
            </a:pPr>
            <a:r>
              <a:rPr b="1" lang="en-US">
                <a:solidFill>
                  <a:schemeClr val="dk1"/>
                </a:solidFill>
              </a:rPr>
              <a:t>Adapt</a:t>
            </a:r>
            <a:r>
              <a:rPr lang="en-US">
                <a:solidFill>
                  <a:schemeClr val="dk1"/>
                </a:solidFill>
              </a:rPr>
              <a:t> to non-stationary demand patterns.</a:t>
            </a:r>
            <a:br>
              <a:rPr lang="en-US">
                <a:solidFill>
                  <a:schemeClr val="dk1"/>
                </a:solidFill>
              </a:rPr>
            </a:br>
            <a:endParaRPr>
              <a:solidFill>
                <a:schemeClr val="dk1"/>
              </a:solidFill>
            </a:endParaRPr>
          </a:p>
          <a:p>
            <a:pPr indent="-317500" lvl="0" marL="457200" rtl="0" algn="l">
              <a:lnSpc>
                <a:spcPct val="115000"/>
              </a:lnSpc>
              <a:spcBef>
                <a:spcPts val="0"/>
              </a:spcBef>
              <a:spcAft>
                <a:spcPts val="0"/>
              </a:spcAft>
              <a:buClr>
                <a:schemeClr val="dk1"/>
              </a:buClr>
              <a:buSzPts val="1400"/>
              <a:buChar char="●"/>
            </a:pPr>
            <a:r>
              <a:rPr b="1" lang="en-US">
                <a:solidFill>
                  <a:schemeClr val="dk1"/>
                </a:solidFill>
              </a:rPr>
              <a:t>Respect global budget limits</a:t>
            </a:r>
            <a:r>
              <a:rPr lang="en-US">
                <a:solidFill>
                  <a:schemeClr val="dk1"/>
                </a:solidFill>
              </a:rPr>
              <a:t> over long horizons.</a:t>
            </a:r>
            <a:br>
              <a:rPr lang="en-US">
                <a:solidFill>
                  <a:schemeClr val="dk1"/>
                </a:solidFill>
              </a:rPr>
            </a:br>
            <a:endParaRPr>
              <a:solidFill>
                <a:schemeClr val="dk1"/>
              </a:solidFill>
            </a:endParaRPr>
          </a:p>
          <a:p>
            <a:pPr indent="-317500" lvl="0" marL="457200" rtl="0" algn="l">
              <a:lnSpc>
                <a:spcPct val="115000"/>
              </a:lnSpc>
              <a:spcBef>
                <a:spcPts val="0"/>
              </a:spcBef>
              <a:spcAft>
                <a:spcPts val="0"/>
              </a:spcAft>
              <a:buClr>
                <a:schemeClr val="dk1"/>
              </a:buClr>
              <a:buSzPts val="1400"/>
              <a:buChar char="●"/>
            </a:pPr>
            <a:r>
              <a:rPr b="1" lang="en-US">
                <a:solidFill>
                  <a:schemeClr val="dk1"/>
                </a:solidFill>
              </a:rPr>
              <a:t>Balance exploration and exploitation</a:t>
            </a:r>
            <a:r>
              <a:rPr lang="en-US">
                <a:solidFill>
                  <a:schemeClr val="dk1"/>
                </a:solidFill>
              </a:rPr>
              <a:t> without prior knowledge of distributions.</a:t>
            </a:r>
            <a:br>
              <a:rPr lang="en-US">
                <a:solidFill>
                  <a:schemeClr val="dk1"/>
                </a:solidFill>
              </a:rPr>
            </a:br>
            <a:endParaRPr>
              <a:solidFill>
                <a:schemeClr val="dk1"/>
              </a:solidFill>
            </a:endParaRPr>
          </a:p>
          <a:p>
            <a:pPr indent="0" lvl="0" marL="0" rtl="0" algn="l">
              <a:lnSpc>
                <a:spcPct val="115000"/>
              </a:lnSpc>
              <a:spcBef>
                <a:spcPts val="1200"/>
              </a:spcBef>
              <a:spcAft>
                <a:spcPts val="1200"/>
              </a:spcAft>
              <a:buNone/>
            </a:pPr>
            <a:r>
              <a:rPr lang="en-US">
                <a:solidFill>
                  <a:schemeClr val="dk1"/>
                </a:solidFill>
              </a:rPr>
              <a:t>We test a </a:t>
            </a:r>
            <a:r>
              <a:rPr b="1" lang="en-US">
                <a:solidFill>
                  <a:schemeClr val="dk1"/>
                </a:solidFill>
              </a:rPr>
              <a:t>Primal-Dual agent</a:t>
            </a:r>
            <a:r>
              <a:rPr lang="en-US">
                <a:solidFill>
                  <a:schemeClr val="dk1"/>
                </a:solidFill>
              </a:rPr>
              <a:t> based on EXP3.P in multiple nonstationary valuation environments.</a:t>
            </a:r>
            <a:endParaRPr sz="17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29"/>
          <p:cNvSpPr txBox="1"/>
          <p:nvPr>
            <p:ph idx="12" type="sldNum"/>
          </p:nvPr>
        </p:nvSpPr>
        <p:spPr>
          <a:xfrm>
            <a:off x="11013988" y="6359546"/>
            <a:ext cx="9660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r>
              <a:rPr lang="en-US"/>
              <a:t>/XX</a:t>
            </a:r>
            <a:endParaRPr b="0" sz="1200">
              <a:solidFill>
                <a:srgbClr val="888888"/>
              </a:solidFill>
            </a:endParaRPr>
          </a:p>
        </p:txBody>
      </p:sp>
      <p:sp>
        <p:nvSpPr>
          <p:cNvPr id="254" name="Google Shape;254;p29"/>
          <p:cNvSpPr txBox="1"/>
          <p:nvPr>
            <p:ph type="title"/>
          </p:nvPr>
        </p:nvSpPr>
        <p:spPr>
          <a:xfrm>
            <a:off x="105355" y="90617"/>
            <a:ext cx="6971400" cy="5436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Nonstationary Pricing Environments</a:t>
            </a:r>
            <a:endParaRPr/>
          </a:p>
        </p:txBody>
      </p:sp>
      <p:sp>
        <p:nvSpPr>
          <p:cNvPr id="255" name="Google Shape;255;p29"/>
          <p:cNvSpPr txBox="1"/>
          <p:nvPr/>
        </p:nvSpPr>
        <p:spPr>
          <a:xfrm>
            <a:off x="914050" y="1374925"/>
            <a:ext cx="9649200" cy="4222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lang="en-US" sz="1300">
                <a:solidFill>
                  <a:schemeClr val="dk1"/>
                </a:solidFill>
              </a:rPr>
              <a:t>We model customer valuations with </a:t>
            </a:r>
            <a:r>
              <a:rPr b="1" lang="en-US" sz="1300">
                <a:solidFill>
                  <a:schemeClr val="dk1"/>
                </a:solidFill>
              </a:rPr>
              <a:t>three dynamic probability distributions</a:t>
            </a:r>
            <a:r>
              <a:rPr lang="en-US" sz="1300">
                <a:solidFill>
                  <a:schemeClr val="dk1"/>
                </a:solidFill>
              </a:rPr>
              <a:t> restricted to [0,1]:</a:t>
            </a:r>
            <a:endParaRPr sz="1300">
              <a:solidFill>
                <a:schemeClr val="dk1"/>
              </a:solidFill>
            </a:endParaRPr>
          </a:p>
          <a:p>
            <a:pPr indent="-311150" lvl="0" marL="457200" rtl="0" algn="l">
              <a:lnSpc>
                <a:spcPct val="115000"/>
              </a:lnSpc>
              <a:spcBef>
                <a:spcPts val="1200"/>
              </a:spcBef>
              <a:spcAft>
                <a:spcPts val="0"/>
              </a:spcAft>
              <a:buClr>
                <a:schemeClr val="dk1"/>
              </a:buClr>
              <a:buSzPts val="1300"/>
              <a:buChar char="●"/>
            </a:pPr>
            <a:r>
              <a:rPr b="1" lang="en-US" sz="1300">
                <a:solidFill>
                  <a:schemeClr val="dk1"/>
                </a:solidFill>
              </a:rPr>
              <a:t>Beta distribution</a:t>
            </a:r>
            <a:r>
              <a:rPr lang="en-US" sz="1300">
                <a:solidFill>
                  <a:schemeClr val="dk1"/>
                </a:solidFill>
              </a:rPr>
              <a:t>: allows flexible skewness and concentration, capturing diverse preference profiles.</a:t>
            </a:r>
            <a:br>
              <a:rPr lang="en-US" sz="1300">
                <a:solidFill>
                  <a:schemeClr val="dk1"/>
                </a:solidFill>
              </a:rPr>
            </a:br>
            <a:endParaRPr sz="1300">
              <a:solidFill>
                <a:schemeClr val="dk1"/>
              </a:solidFill>
            </a:endParaRPr>
          </a:p>
          <a:p>
            <a:pPr indent="-311150" lvl="0" marL="457200" rtl="0" algn="l">
              <a:lnSpc>
                <a:spcPct val="115000"/>
              </a:lnSpc>
              <a:spcBef>
                <a:spcPts val="0"/>
              </a:spcBef>
              <a:spcAft>
                <a:spcPts val="0"/>
              </a:spcAft>
              <a:buClr>
                <a:schemeClr val="dk1"/>
              </a:buClr>
              <a:buSzPts val="1300"/>
              <a:buChar char="●"/>
            </a:pPr>
            <a:r>
              <a:rPr b="1" lang="en-US" sz="1300">
                <a:solidFill>
                  <a:schemeClr val="dk1"/>
                </a:solidFill>
              </a:rPr>
              <a:t>Truncated Normal distribution</a:t>
            </a:r>
            <a:r>
              <a:rPr lang="en-US" sz="1300">
                <a:solidFill>
                  <a:schemeClr val="dk1"/>
                </a:solidFill>
              </a:rPr>
              <a:t>: captures valuations centered around a mean, with varying spread.</a:t>
            </a:r>
            <a:br>
              <a:rPr lang="en-US" sz="1300">
                <a:solidFill>
                  <a:schemeClr val="dk1"/>
                </a:solidFill>
              </a:rPr>
            </a:br>
            <a:endParaRPr sz="1300">
              <a:solidFill>
                <a:schemeClr val="dk1"/>
              </a:solidFill>
            </a:endParaRPr>
          </a:p>
          <a:p>
            <a:pPr indent="-311150" lvl="0" marL="457200" rtl="0" algn="l">
              <a:lnSpc>
                <a:spcPct val="115000"/>
              </a:lnSpc>
              <a:spcBef>
                <a:spcPts val="0"/>
              </a:spcBef>
              <a:spcAft>
                <a:spcPts val="0"/>
              </a:spcAft>
              <a:buClr>
                <a:schemeClr val="dk1"/>
              </a:buClr>
              <a:buSzPts val="1300"/>
              <a:buChar char="●"/>
            </a:pPr>
            <a:r>
              <a:rPr b="1" lang="en-US" sz="1300">
                <a:solidFill>
                  <a:schemeClr val="dk1"/>
                </a:solidFill>
              </a:rPr>
              <a:t>Truncated Exponential distribution</a:t>
            </a:r>
            <a:r>
              <a:rPr lang="en-US" sz="1300">
                <a:solidFill>
                  <a:schemeClr val="dk1"/>
                </a:solidFill>
              </a:rPr>
              <a:t>: produces heavily skewed valuations, either toward low or high willingness to pay.</a:t>
            </a:r>
            <a:br>
              <a:rPr lang="en-US" sz="1300">
                <a:solidFill>
                  <a:schemeClr val="dk1"/>
                </a:solidFill>
              </a:rPr>
            </a:br>
            <a:endParaRPr sz="1300">
              <a:solidFill>
                <a:schemeClr val="dk1"/>
              </a:solidFill>
            </a:endParaRPr>
          </a:p>
          <a:p>
            <a:pPr indent="0" lvl="0" marL="0" rtl="0" algn="l">
              <a:lnSpc>
                <a:spcPct val="115000"/>
              </a:lnSpc>
              <a:spcBef>
                <a:spcPts val="1200"/>
              </a:spcBef>
              <a:spcAft>
                <a:spcPts val="0"/>
              </a:spcAft>
              <a:buNone/>
            </a:pPr>
            <a:r>
              <a:rPr lang="en-US" sz="1300">
                <a:solidFill>
                  <a:schemeClr val="dk1"/>
                </a:solidFill>
              </a:rPr>
              <a:t>Nonstationarity is introduced through random </a:t>
            </a:r>
            <a:r>
              <a:rPr b="1" lang="en-US" sz="1300">
                <a:solidFill>
                  <a:schemeClr val="dk1"/>
                </a:solidFill>
              </a:rPr>
              <a:t>mode changes</a:t>
            </a:r>
            <a:r>
              <a:rPr lang="en-US" sz="1300">
                <a:solidFill>
                  <a:schemeClr val="dk1"/>
                </a:solidFill>
              </a:rPr>
              <a:t> at every round:</a:t>
            </a:r>
            <a:endParaRPr sz="1300">
              <a:solidFill>
                <a:schemeClr val="dk1"/>
              </a:solidFill>
            </a:endParaRPr>
          </a:p>
          <a:p>
            <a:pPr indent="-311150" lvl="0" marL="457200" rtl="0" algn="l">
              <a:lnSpc>
                <a:spcPct val="115000"/>
              </a:lnSpc>
              <a:spcBef>
                <a:spcPts val="1200"/>
              </a:spcBef>
              <a:spcAft>
                <a:spcPts val="0"/>
              </a:spcAft>
              <a:buClr>
                <a:schemeClr val="dk1"/>
              </a:buClr>
              <a:buSzPts val="1300"/>
              <a:buChar char="●"/>
            </a:pPr>
            <a:r>
              <a:rPr b="1" lang="en-US" sz="1300">
                <a:solidFill>
                  <a:schemeClr val="dk1"/>
                </a:solidFill>
              </a:rPr>
              <a:t>Jump</a:t>
            </a:r>
            <a:r>
              <a:rPr lang="en-US" sz="1300">
                <a:solidFill>
                  <a:schemeClr val="dk1"/>
                </a:solidFill>
              </a:rPr>
              <a:t>: sudden reinitialization of parameters.</a:t>
            </a:r>
            <a:br>
              <a:rPr lang="en-US" sz="1300">
                <a:solidFill>
                  <a:schemeClr val="dk1"/>
                </a:solidFill>
              </a:rPr>
            </a:br>
            <a:endParaRPr sz="1300">
              <a:solidFill>
                <a:schemeClr val="dk1"/>
              </a:solidFill>
            </a:endParaRPr>
          </a:p>
          <a:p>
            <a:pPr indent="-311150" lvl="0" marL="457200" rtl="0" algn="l">
              <a:lnSpc>
                <a:spcPct val="115000"/>
              </a:lnSpc>
              <a:spcBef>
                <a:spcPts val="0"/>
              </a:spcBef>
              <a:spcAft>
                <a:spcPts val="0"/>
              </a:spcAft>
              <a:buClr>
                <a:schemeClr val="dk1"/>
              </a:buClr>
              <a:buSzPts val="1300"/>
              <a:buChar char="●"/>
            </a:pPr>
            <a:r>
              <a:rPr b="1" lang="en-US" sz="1300">
                <a:solidFill>
                  <a:schemeClr val="dk1"/>
                </a:solidFill>
              </a:rPr>
              <a:t>Drift</a:t>
            </a:r>
            <a:r>
              <a:rPr lang="en-US" sz="1300">
                <a:solidFill>
                  <a:schemeClr val="dk1"/>
                </a:solidFill>
              </a:rPr>
              <a:t>: gradual evolution, mimicking slow market trends.</a:t>
            </a:r>
            <a:br>
              <a:rPr lang="en-US" sz="1300">
                <a:solidFill>
                  <a:schemeClr val="dk1"/>
                </a:solidFill>
              </a:rPr>
            </a:br>
            <a:endParaRPr sz="1300">
              <a:solidFill>
                <a:schemeClr val="dk1"/>
              </a:solidFill>
            </a:endParaRPr>
          </a:p>
          <a:p>
            <a:pPr indent="-311150" lvl="0" marL="457200" rtl="0" algn="l">
              <a:lnSpc>
                <a:spcPct val="115000"/>
              </a:lnSpc>
              <a:spcBef>
                <a:spcPts val="0"/>
              </a:spcBef>
              <a:spcAft>
                <a:spcPts val="0"/>
              </a:spcAft>
              <a:buClr>
                <a:schemeClr val="dk1"/>
              </a:buClr>
              <a:buSzPts val="1300"/>
              <a:buChar char="●"/>
            </a:pPr>
            <a:r>
              <a:rPr b="1" lang="en-US" sz="1300">
                <a:solidFill>
                  <a:schemeClr val="dk1"/>
                </a:solidFill>
              </a:rPr>
              <a:t>Spike</a:t>
            </a:r>
            <a:r>
              <a:rPr lang="en-US" sz="1300">
                <a:solidFill>
                  <a:schemeClr val="dk1"/>
                </a:solidFill>
              </a:rPr>
              <a:t>: temporary concentration around extreme values.</a:t>
            </a:r>
            <a:br>
              <a:rPr lang="en-US" sz="1300">
                <a:solidFill>
                  <a:schemeClr val="dk1"/>
                </a:solidFill>
              </a:rPr>
            </a:br>
            <a:endParaRPr sz="1300">
              <a:solidFill>
                <a:schemeClr val="dk1"/>
              </a:solidFill>
            </a:endParaRPr>
          </a:p>
          <a:p>
            <a:pPr indent="0" lvl="0" marL="0" rtl="0" algn="l">
              <a:lnSpc>
                <a:spcPct val="115000"/>
              </a:lnSpc>
              <a:spcBef>
                <a:spcPts val="1200"/>
              </a:spcBef>
              <a:spcAft>
                <a:spcPts val="1200"/>
              </a:spcAft>
              <a:buNone/>
            </a:pPr>
            <a:r>
              <a:rPr lang="en-US" sz="1300">
                <a:solidFill>
                  <a:schemeClr val="dk1"/>
                </a:solidFill>
              </a:rPr>
              <a:t>This creates highly volatile demand conditions where a static pricing strategy would fail.</a:t>
            </a:r>
            <a:endParaRPr sz="1300">
              <a:solidFill>
                <a:schemeClr val="dk1"/>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30"/>
          <p:cNvSpPr txBox="1"/>
          <p:nvPr>
            <p:ph idx="12" type="sldNum"/>
          </p:nvPr>
        </p:nvSpPr>
        <p:spPr>
          <a:xfrm>
            <a:off x="11013988" y="6359546"/>
            <a:ext cx="9660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r>
              <a:rPr lang="en-US"/>
              <a:t>/XX</a:t>
            </a:r>
            <a:endParaRPr b="0" sz="1200">
              <a:solidFill>
                <a:srgbClr val="888888"/>
              </a:solidFill>
            </a:endParaRPr>
          </a:p>
        </p:txBody>
      </p:sp>
      <p:sp>
        <p:nvSpPr>
          <p:cNvPr id="262" name="Google Shape;262;p30"/>
          <p:cNvSpPr txBox="1"/>
          <p:nvPr>
            <p:ph type="title"/>
          </p:nvPr>
        </p:nvSpPr>
        <p:spPr>
          <a:xfrm>
            <a:off x="105355" y="90617"/>
            <a:ext cx="6971400" cy="5436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Learning Agent</a:t>
            </a:r>
            <a:endParaRPr/>
          </a:p>
        </p:txBody>
      </p:sp>
      <p:sp>
        <p:nvSpPr>
          <p:cNvPr id="263" name="Google Shape;263;p30"/>
          <p:cNvSpPr txBox="1"/>
          <p:nvPr/>
        </p:nvSpPr>
        <p:spPr>
          <a:xfrm>
            <a:off x="902375" y="1413300"/>
            <a:ext cx="8444700" cy="4604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lang="en-US" sz="1300">
                <a:solidFill>
                  <a:schemeClr val="dk1"/>
                </a:solidFill>
              </a:rPr>
              <a:t>We design a </a:t>
            </a:r>
            <a:r>
              <a:rPr b="1" lang="en-US" sz="1300">
                <a:solidFill>
                  <a:schemeClr val="dk1"/>
                </a:solidFill>
              </a:rPr>
              <a:t>Primal-Dual EXP3.P agent</a:t>
            </a:r>
            <a:r>
              <a:rPr lang="en-US" sz="1300">
                <a:solidFill>
                  <a:schemeClr val="dk1"/>
                </a:solidFill>
              </a:rPr>
              <a:t>.</a:t>
            </a:r>
            <a:endParaRPr sz="1300">
              <a:solidFill>
                <a:schemeClr val="dk1"/>
              </a:solidFill>
            </a:endParaRPr>
          </a:p>
          <a:p>
            <a:pPr indent="-311150" lvl="0" marL="457200" rtl="0" algn="l">
              <a:lnSpc>
                <a:spcPct val="115000"/>
              </a:lnSpc>
              <a:spcBef>
                <a:spcPts val="1200"/>
              </a:spcBef>
              <a:spcAft>
                <a:spcPts val="0"/>
              </a:spcAft>
              <a:buClr>
                <a:schemeClr val="dk1"/>
              </a:buClr>
              <a:buSzPts val="1300"/>
              <a:buChar char="●"/>
            </a:pPr>
            <a:r>
              <a:rPr b="1" lang="en-US" sz="1300">
                <a:solidFill>
                  <a:schemeClr val="dk1"/>
                </a:solidFill>
              </a:rPr>
              <a:t>Primal step (EXP3.P):</a:t>
            </a:r>
            <a:br>
              <a:rPr b="1" lang="en-US" sz="1300">
                <a:solidFill>
                  <a:schemeClr val="dk1"/>
                </a:solidFill>
              </a:rPr>
            </a:br>
            <a:endParaRPr b="1" sz="1300">
              <a:solidFill>
                <a:schemeClr val="dk1"/>
              </a:solidFill>
            </a:endParaRPr>
          </a:p>
          <a:p>
            <a:pPr indent="-311150" lvl="1" marL="914400" rtl="0" algn="l">
              <a:lnSpc>
                <a:spcPct val="115000"/>
              </a:lnSpc>
              <a:spcBef>
                <a:spcPts val="0"/>
              </a:spcBef>
              <a:spcAft>
                <a:spcPts val="0"/>
              </a:spcAft>
              <a:buClr>
                <a:schemeClr val="dk1"/>
              </a:buClr>
              <a:buSzPts val="1300"/>
              <a:buChar char="○"/>
            </a:pPr>
            <a:r>
              <a:rPr lang="en-US" sz="1300">
                <a:solidFill>
                  <a:schemeClr val="dk1"/>
                </a:solidFill>
              </a:rPr>
              <a:t>Maintains weights over possible prices.</a:t>
            </a:r>
            <a:br>
              <a:rPr lang="en-US" sz="1300">
                <a:solidFill>
                  <a:schemeClr val="dk1"/>
                </a:solidFill>
              </a:rPr>
            </a:br>
            <a:endParaRPr sz="1300">
              <a:solidFill>
                <a:schemeClr val="dk1"/>
              </a:solidFill>
            </a:endParaRPr>
          </a:p>
          <a:p>
            <a:pPr indent="-311150" lvl="1" marL="914400" rtl="0" algn="l">
              <a:lnSpc>
                <a:spcPct val="115000"/>
              </a:lnSpc>
              <a:spcBef>
                <a:spcPts val="0"/>
              </a:spcBef>
              <a:spcAft>
                <a:spcPts val="0"/>
              </a:spcAft>
              <a:buClr>
                <a:schemeClr val="dk1"/>
              </a:buClr>
              <a:buSzPts val="1300"/>
              <a:buChar char="○"/>
            </a:pPr>
            <a:r>
              <a:rPr lang="en-US" sz="1300">
                <a:solidFill>
                  <a:schemeClr val="dk1"/>
                </a:solidFill>
              </a:rPr>
              <a:t>Chooses prices with probabilities based on exponential weights.</a:t>
            </a:r>
            <a:br>
              <a:rPr lang="en-US" sz="1300">
                <a:solidFill>
                  <a:schemeClr val="dk1"/>
                </a:solidFill>
              </a:rPr>
            </a:br>
            <a:endParaRPr sz="1300">
              <a:solidFill>
                <a:schemeClr val="dk1"/>
              </a:solidFill>
            </a:endParaRPr>
          </a:p>
          <a:p>
            <a:pPr indent="-311150" lvl="1" marL="914400" rtl="0" algn="l">
              <a:lnSpc>
                <a:spcPct val="115000"/>
              </a:lnSpc>
              <a:spcBef>
                <a:spcPts val="0"/>
              </a:spcBef>
              <a:spcAft>
                <a:spcPts val="0"/>
              </a:spcAft>
              <a:buClr>
                <a:schemeClr val="dk1"/>
              </a:buClr>
              <a:buSzPts val="1300"/>
              <a:buChar char="○"/>
            </a:pPr>
            <a:r>
              <a:rPr lang="en-US" sz="1300">
                <a:solidFill>
                  <a:schemeClr val="dk1"/>
                </a:solidFill>
              </a:rPr>
              <a:t>Corrects bias and balances exploration (γ) with exploitation.</a:t>
            </a:r>
            <a:br>
              <a:rPr lang="en-US" sz="1300">
                <a:solidFill>
                  <a:schemeClr val="dk1"/>
                </a:solidFill>
              </a:rPr>
            </a:br>
            <a:endParaRPr sz="1300">
              <a:solidFill>
                <a:schemeClr val="dk1"/>
              </a:solidFill>
            </a:endParaRPr>
          </a:p>
          <a:p>
            <a:pPr indent="-311150" lvl="0" marL="457200" rtl="0" algn="l">
              <a:lnSpc>
                <a:spcPct val="115000"/>
              </a:lnSpc>
              <a:spcBef>
                <a:spcPts val="0"/>
              </a:spcBef>
              <a:spcAft>
                <a:spcPts val="0"/>
              </a:spcAft>
              <a:buClr>
                <a:schemeClr val="dk1"/>
              </a:buClr>
              <a:buSzPts val="1300"/>
              <a:buChar char="●"/>
            </a:pPr>
            <a:r>
              <a:rPr b="1" lang="en-US" sz="1300">
                <a:solidFill>
                  <a:schemeClr val="dk1"/>
                </a:solidFill>
              </a:rPr>
              <a:t>Dual step (budget pacing):</a:t>
            </a:r>
            <a:br>
              <a:rPr b="1" lang="en-US" sz="1300">
                <a:solidFill>
                  <a:schemeClr val="dk1"/>
                </a:solidFill>
              </a:rPr>
            </a:br>
            <a:endParaRPr b="1" sz="1300">
              <a:solidFill>
                <a:schemeClr val="dk1"/>
              </a:solidFill>
            </a:endParaRPr>
          </a:p>
          <a:p>
            <a:pPr indent="-311150" lvl="1" marL="914400" rtl="0" algn="l">
              <a:lnSpc>
                <a:spcPct val="115000"/>
              </a:lnSpc>
              <a:spcBef>
                <a:spcPts val="0"/>
              </a:spcBef>
              <a:spcAft>
                <a:spcPts val="0"/>
              </a:spcAft>
              <a:buClr>
                <a:schemeClr val="dk1"/>
              </a:buClr>
              <a:buSzPts val="1300"/>
              <a:buChar char="○"/>
            </a:pPr>
            <a:r>
              <a:rPr lang="en-US" sz="1300">
                <a:solidFill>
                  <a:schemeClr val="dk1"/>
                </a:solidFill>
              </a:rPr>
              <a:t>Updates a </a:t>
            </a:r>
            <a:r>
              <a:rPr b="1" lang="en-US" sz="1300">
                <a:solidFill>
                  <a:schemeClr val="dk1"/>
                </a:solidFill>
              </a:rPr>
              <a:t>Lagrangian multiplier λ</a:t>
            </a:r>
            <a:r>
              <a:rPr lang="en-US" sz="1300">
                <a:solidFill>
                  <a:schemeClr val="dk1"/>
                </a:solidFill>
              </a:rPr>
              <a:t> via online gradient descent.</a:t>
            </a:r>
            <a:br>
              <a:rPr lang="en-US" sz="1300">
                <a:solidFill>
                  <a:schemeClr val="dk1"/>
                </a:solidFill>
              </a:rPr>
            </a:br>
            <a:endParaRPr sz="1300">
              <a:solidFill>
                <a:schemeClr val="dk1"/>
              </a:solidFill>
            </a:endParaRPr>
          </a:p>
          <a:p>
            <a:pPr indent="-311150" lvl="1" marL="914400" rtl="0" algn="l">
              <a:lnSpc>
                <a:spcPct val="115000"/>
              </a:lnSpc>
              <a:spcBef>
                <a:spcPts val="0"/>
              </a:spcBef>
              <a:spcAft>
                <a:spcPts val="0"/>
              </a:spcAft>
              <a:buClr>
                <a:schemeClr val="dk1"/>
              </a:buClr>
              <a:buSzPts val="1300"/>
              <a:buChar char="○"/>
            </a:pPr>
            <a:r>
              <a:rPr lang="en-US" sz="1300">
                <a:solidFill>
                  <a:schemeClr val="dk1"/>
                </a:solidFill>
              </a:rPr>
              <a:t>Penalizes overspending, steering the agent to respect average budget ρ = B/T.</a:t>
            </a:r>
            <a:br>
              <a:rPr lang="en-US" sz="1300">
                <a:solidFill>
                  <a:schemeClr val="dk1"/>
                </a:solidFill>
              </a:rPr>
            </a:br>
            <a:endParaRPr sz="1300">
              <a:solidFill>
                <a:schemeClr val="dk1"/>
              </a:solidFill>
            </a:endParaRPr>
          </a:p>
          <a:p>
            <a:pPr indent="-311150" lvl="1" marL="914400" rtl="0" algn="l">
              <a:lnSpc>
                <a:spcPct val="115000"/>
              </a:lnSpc>
              <a:spcBef>
                <a:spcPts val="0"/>
              </a:spcBef>
              <a:spcAft>
                <a:spcPts val="0"/>
              </a:spcAft>
              <a:buClr>
                <a:schemeClr val="dk1"/>
              </a:buClr>
              <a:buSzPts val="1300"/>
              <a:buChar char="○"/>
            </a:pPr>
            <a:r>
              <a:rPr lang="en-US" sz="1300">
                <a:solidFill>
                  <a:schemeClr val="dk1"/>
                </a:solidFill>
              </a:rPr>
              <a:t>Conservatism emerges naturally when λ increases.</a:t>
            </a:r>
            <a:br>
              <a:rPr lang="en-US" sz="1300">
                <a:solidFill>
                  <a:schemeClr val="dk1"/>
                </a:solidFill>
              </a:rPr>
            </a:br>
            <a:endParaRPr sz="1300">
              <a:solidFill>
                <a:schemeClr val="dk1"/>
              </a:solidFill>
            </a:endParaRPr>
          </a:p>
          <a:p>
            <a:pPr indent="0" lvl="0" marL="0" rtl="0" algn="l">
              <a:lnSpc>
                <a:spcPct val="115000"/>
              </a:lnSpc>
              <a:spcBef>
                <a:spcPts val="1200"/>
              </a:spcBef>
              <a:spcAft>
                <a:spcPts val="1200"/>
              </a:spcAft>
              <a:buNone/>
            </a:pPr>
            <a:r>
              <a:rPr lang="en-US" sz="1300">
                <a:solidFill>
                  <a:schemeClr val="dk1"/>
                </a:solidFill>
              </a:rPr>
              <a:t>This ensures the agent remains feasible while adapting to changes.</a:t>
            </a:r>
            <a:endParaRPr b="1" sz="1300">
              <a:solidFill>
                <a:schemeClr val="dk1"/>
              </a:solidFill>
            </a:endParaRPr>
          </a:p>
        </p:txBody>
      </p:sp>
      <p:pic>
        <p:nvPicPr>
          <p:cNvPr id="264" name="Google Shape;264;p30"/>
          <p:cNvPicPr preferRelativeResize="0"/>
          <p:nvPr/>
        </p:nvPicPr>
        <p:blipFill>
          <a:blip r:embed="rId3">
            <a:alphaModFix/>
          </a:blip>
          <a:stretch>
            <a:fillRect/>
          </a:stretch>
        </p:blipFill>
        <p:spPr>
          <a:xfrm>
            <a:off x="7076750" y="1657837"/>
            <a:ext cx="4534925" cy="36781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31"/>
          <p:cNvSpPr txBox="1"/>
          <p:nvPr>
            <p:ph idx="12" type="sldNum"/>
          </p:nvPr>
        </p:nvSpPr>
        <p:spPr>
          <a:xfrm>
            <a:off x="11013988" y="6359546"/>
            <a:ext cx="9660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r>
              <a:rPr lang="en-US"/>
              <a:t>/XX</a:t>
            </a:r>
            <a:endParaRPr b="0" sz="1200">
              <a:solidFill>
                <a:srgbClr val="888888"/>
              </a:solidFill>
            </a:endParaRPr>
          </a:p>
        </p:txBody>
      </p:sp>
      <p:sp>
        <p:nvSpPr>
          <p:cNvPr id="271" name="Google Shape;271;p31"/>
          <p:cNvSpPr txBox="1"/>
          <p:nvPr>
            <p:ph type="title"/>
          </p:nvPr>
        </p:nvSpPr>
        <p:spPr>
          <a:xfrm>
            <a:off x="105355" y="90617"/>
            <a:ext cx="6971400" cy="5436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Baseline</a:t>
            </a:r>
            <a:endParaRPr/>
          </a:p>
        </p:txBody>
      </p:sp>
      <p:sp>
        <p:nvSpPr>
          <p:cNvPr id="272" name="Google Shape;272;p31"/>
          <p:cNvSpPr txBox="1"/>
          <p:nvPr/>
        </p:nvSpPr>
        <p:spPr>
          <a:xfrm>
            <a:off x="2136550" y="1758900"/>
            <a:ext cx="6971400" cy="334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lang="en-US">
                <a:solidFill>
                  <a:schemeClr val="dk1"/>
                </a:solidFill>
              </a:rPr>
              <a:t>We compare against a </a:t>
            </a:r>
            <a:r>
              <a:rPr b="1" lang="en-US">
                <a:solidFill>
                  <a:schemeClr val="dk1"/>
                </a:solidFill>
              </a:rPr>
              <a:t>clairvoyant benchmark</a:t>
            </a:r>
            <a:r>
              <a:rPr lang="en-US">
                <a:solidFill>
                  <a:schemeClr val="dk1"/>
                </a:solidFill>
              </a:rPr>
              <a:t>:</a:t>
            </a:r>
            <a:endParaRPr>
              <a:solidFill>
                <a:schemeClr val="dk1"/>
              </a:solidFill>
            </a:endParaRPr>
          </a:p>
          <a:p>
            <a:pPr indent="-317500" lvl="0" marL="457200" rtl="0" algn="l">
              <a:lnSpc>
                <a:spcPct val="115000"/>
              </a:lnSpc>
              <a:spcBef>
                <a:spcPts val="1200"/>
              </a:spcBef>
              <a:spcAft>
                <a:spcPts val="0"/>
              </a:spcAft>
              <a:buClr>
                <a:schemeClr val="dk1"/>
              </a:buClr>
              <a:buSzPts val="1400"/>
              <a:buChar char="●"/>
            </a:pPr>
            <a:r>
              <a:rPr lang="en-US">
                <a:solidFill>
                  <a:schemeClr val="dk1"/>
                </a:solidFill>
              </a:rPr>
              <a:t>Knows the </a:t>
            </a:r>
            <a:r>
              <a:rPr b="1" lang="en-US">
                <a:solidFill>
                  <a:schemeClr val="dk1"/>
                </a:solidFill>
              </a:rPr>
              <a:t>true win probability</a:t>
            </a:r>
            <a:r>
              <a:rPr lang="en-US">
                <a:solidFill>
                  <a:schemeClr val="dk1"/>
                </a:solidFill>
              </a:rPr>
              <a:t> at each round.</a:t>
            </a:r>
            <a:br>
              <a:rPr lang="en-US">
                <a:solidFill>
                  <a:schemeClr val="dk1"/>
                </a:solidFill>
              </a:rPr>
            </a:br>
            <a:endParaRPr>
              <a:solidFill>
                <a:schemeClr val="dk1"/>
              </a:solidFill>
            </a:endParaRPr>
          </a:p>
          <a:p>
            <a:pPr indent="-317500" lvl="0" marL="457200" rtl="0" algn="l">
              <a:lnSpc>
                <a:spcPct val="115000"/>
              </a:lnSpc>
              <a:spcBef>
                <a:spcPts val="0"/>
              </a:spcBef>
              <a:spcAft>
                <a:spcPts val="0"/>
              </a:spcAft>
              <a:buClr>
                <a:schemeClr val="dk1"/>
              </a:buClr>
              <a:buSzPts val="1400"/>
              <a:buChar char="●"/>
            </a:pPr>
            <a:r>
              <a:rPr lang="en-US">
                <a:solidFill>
                  <a:schemeClr val="dk1"/>
                </a:solidFill>
              </a:rPr>
              <a:t>Chooses the </a:t>
            </a:r>
            <a:r>
              <a:rPr b="1" lang="en-US">
                <a:solidFill>
                  <a:schemeClr val="dk1"/>
                </a:solidFill>
              </a:rPr>
              <a:t>optimal distribution over prices</a:t>
            </a:r>
            <a:r>
              <a:rPr lang="en-US">
                <a:solidFill>
                  <a:schemeClr val="dk1"/>
                </a:solidFill>
              </a:rPr>
              <a:t> by solving a linear program:</a:t>
            </a:r>
            <a:br>
              <a:rPr lang="en-US">
                <a:solidFill>
                  <a:schemeClr val="dk1"/>
                </a:solidFill>
              </a:rPr>
            </a:br>
            <a:endParaRPr>
              <a:solidFill>
                <a:schemeClr val="dk1"/>
              </a:solidFill>
            </a:endParaRPr>
          </a:p>
          <a:p>
            <a:pPr indent="-317500" lvl="1" marL="914400" rtl="0" algn="l">
              <a:lnSpc>
                <a:spcPct val="115000"/>
              </a:lnSpc>
              <a:spcBef>
                <a:spcPts val="0"/>
              </a:spcBef>
              <a:spcAft>
                <a:spcPts val="0"/>
              </a:spcAft>
              <a:buClr>
                <a:schemeClr val="dk1"/>
              </a:buClr>
              <a:buSzPts val="1400"/>
              <a:buChar char="○"/>
            </a:pPr>
            <a:r>
              <a:rPr lang="en-US">
                <a:solidFill>
                  <a:schemeClr val="dk1"/>
                </a:solidFill>
              </a:rPr>
              <a:t>Maximize expected reward (price – cost) × probability of sale.</a:t>
            </a:r>
            <a:br>
              <a:rPr lang="en-US">
                <a:solidFill>
                  <a:schemeClr val="dk1"/>
                </a:solidFill>
              </a:rPr>
            </a:br>
            <a:endParaRPr>
              <a:solidFill>
                <a:schemeClr val="dk1"/>
              </a:solidFill>
            </a:endParaRPr>
          </a:p>
          <a:p>
            <a:pPr indent="-317500" lvl="1" marL="914400" rtl="0" algn="l">
              <a:lnSpc>
                <a:spcPct val="115000"/>
              </a:lnSpc>
              <a:spcBef>
                <a:spcPts val="0"/>
              </a:spcBef>
              <a:spcAft>
                <a:spcPts val="0"/>
              </a:spcAft>
              <a:buClr>
                <a:schemeClr val="dk1"/>
              </a:buClr>
              <a:buSzPts val="1400"/>
              <a:buChar char="○"/>
            </a:pPr>
            <a:r>
              <a:rPr lang="en-US">
                <a:solidFill>
                  <a:schemeClr val="dk1"/>
                </a:solidFill>
              </a:rPr>
              <a:t>Constrained by expected budget usage ≤ ρ.</a:t>
            </a:r>
            <a:br>
              <a:rPr lang="en-US">
                <a:solidFill>
                  <a:schemeClr val="dk1"/>
                </a:solidFill>
              </a:rPr>
            </a:br>
            <a:endParaRPr>
              <a:solidFill>
                <a:schemeClr val="dk1"/>
              </a:solidFill>
            </a:endParaRPr>
          </a:p>
          <a:p>
            <a:pPr indent="0" lvl="0" marL="0" rtl="0" algn="l">
              <a:lnSpc>
                <a:spcPct val="115000"/>
              </a:lnSpc>
              <a:spcBef>
                <a:spcPts val="1200"/>
              </a:spcBef>
              <a:spcAft>
                <a:spcPts val="0"/>
              </a:spcAft>
              <a:buNone/>
            </a:pPr>
            <a:r>
              <a:rPr lang="en-US">
                <a:solidFill>
                  <a:schemeClr val="dk1"/>
                </a:solidFill>
              </a:rPr>
              <a:t>This provides the </a:t>
            </a:r>
            <a:r>
              <a:rPr b="1" lang="en-US">
                <a:solidFill>
                  <a:schemeClr val="dk1"/>
                </a:solidFill>
              </a:rPr>
              <a:t>upper bound</a:t>
            </a:r>
            <a:r>
              <a:rPr lang="en-US">
                <a:solidFill>
                  <a:schemeClr val="dk1"/>
                </a:solidFill>
              </a:rPr>
              <a:t> on performance.</a:t>
            </a:r>
            <a:endParaRPr>
              <a:solidFill>
                <a:schemeClr val="dk1"/>
              </a:solidFill>
            </a:endParaRPr>
          </a:p>
          <a:p>
            <a:pPr indent="-317500" lvl="0" marL="457200" rtl="0" algn="l">
              <a:lnSpc>
                <a:spcPct val="115000"/>
              </a:lnSpc>
              <a:spcBef>
                <a:spcPts val="1200"/>
              </a:spcBef>
              <a:spcAft>
                <a:spcPts val="0"/>
              </a:spcAft>
              <a:buClr>
                <a:schemeClr val="dk1"/>
              </a:buClr>
              <a:buSzPts val="1400"/>
              <a:buChar char="●"/>
            </a:pPr>
            <a:r>
              <a:rPr b="1" lang="en-US">
                <a:solidFill>
                  <a:schemeClr val="dk1"/>
                </a:solidFill>
              </a:rPr>
              <a:t>Regret</a:t>
            </a:r>
            <a:r>
              <a:rPr lang="en-US">
                <a:solidFill>
                  <a:schemeClr val="dk1"/>
                </a:solidFill>
              </a:rPr>
              <a:t> is defined as the gap between the clairvoyant and the agent.</a:t>
            </a:r>
            <a:endParaRPr>
              <a:solidFill>
                <a:schemeClr val="dk1"/>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32"/>
          <p:cNvSpPr txBox="1"/>
          <p:nvPr>
            <p:ph idx="12" type="sldNum"/>
          </p:nvPr>
        </p:nvSpPr>
        <p:spPr>
          <a:xfrm>
            <a:off x="11013988" y="6359546"/>
            <a:ext cx="9660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r>
              <a:rPr lang="en-US"/>
              <a:t>/XX</a:t>
            </a:r>
            <a:endParaRPr b="0" sz="1200">
              <a:solidFill>
                <a:srgbClr val="888888"/>
              </a:solidFill>
            </a:endParaRPr>
          </a:p>
        </p:txBody>
      </p:sp>
      <p:sp>
        <p:nvSpPr>
          <p:cNvPr id="279" name="Google Shape;279;p32"/>
          <p:cNvSpPr txBox="1"/>
          <p:nvPr>
            <p:ph type="title"/>
          </p:nvPr>
        </p:nvSpPr>
        <p:spPr>
          <a:xfrm>
            <a:off x="105355" y="90617"/>
            <a:ext cx="6971400" cy="5436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Experiment Setup</a:t>
            </a:r>
            <a:endParaRPr/>
          </a:p>
        </p:txBody>
      </p:sp>
      <p:sp>
        <p:nvSpPr>
          <p:cNvPr id="280" name="Google Shape;280;p32"/>
          <p:cNvSpPr txBox="1"/>
          <p:nvPr/>
        </p:nvSpPr>
        <p:spPr>
          <a:xfrm>
            <a:off x="1942775" y="1758200"/>
            <a:ext cx="7076700" cy="3582600"/>
          </a:xfrm>
          <a:prstGeom prst="rect">
            <a:avLst/>
          </a:prstGeom>
          <a:noFill/>
          <a:ln>
            <a:noFill/>
          </a:ln>
        </p:spPr>
        <p:txBody>
          <a:bodyPr anchorCtr="0" anchor="t" bIns="91425" lIns="91425" spcFirstLastPara="1" rIns="91425" wrap="square" tIns="91425">
            <a:spAutoFit/>
          </a:bodyPr>
          <a:lstStyle/>
          <a:p>
            <a:pPr indent="-298450" lvl="0" marL="457200" rtl="0" algn="l">
              <a:lnSpc>
                <a:spcPct val="115000"/>
              </a:lnSpc>
              <a:spcBef>
                <a:spcPts val="1200"/>
              </a:spcBef>
              <a:spcAft>
                <a:spcPts val="0"/>
              </a:spcAft>
              <a:buClr>
                <a:schemeClr val="dk1"/>
              </a:buClr>
              <a:buSzPts val="1100"/>
              <a:buChar char="●"/>
            </a:pPr>
            <a:r>
              <a:rPr b="1" lang="en-US" sz="1100">
                <a:solidFill>
                  <a:schemeClr val="dk1"/>
                </a:solidFill>
              </a:rPr>
              <a:t>Horizon:</a:t>
            </a:r>
            <a:r>
              <a:rPr lang="en-US" sz="1100">
                <a:solidFill>
                  <a:schemeClr val="dk1"/>
                </a:solidFill>
              </a:rPr>
              <a:t> T = 7000 rounds.</a:t>
            </a:r>
            <a:br>
              <a:rPr lang="en-US" sz="1100">
                <a:solidFill>
                  <a:schemeClr val="dk1"/>
                </a:solidFill>
              </a:rPr>
            </a:b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b="1" lang="en-US" sz="1100">
                <a:solidFill>
                  <a:schemeClr val="dk1"/>
                </a:solidFill>
              </a:rPr>
              <a:t>Budget:</a:t>
            </a:r>
            <a:r>
              <a:rPr lang="en-US" sz="1100">
                <a:solidFill>
                  <a:schemeClr val="dk1"/>
                </a:solidFill>
              </a:rPr>
              <a:t> B = 3200 (average ρ ≈ 0.46 per round).</a:t>
            </a:r>
            <a:br>
              <a:rPr lang="en-US" sz="1100">
                <a:solidFill>
                  <a:schemeClr val="dk1"/>
                </a:solidFill>
              </a:rPr>
            </a:b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b="1" lang="en-US" sz="1100">
                <a:solidFill>
                  <a:schemeClr val="dk1"/>
                </a:solidFill>
              </a:rPr>
              <a:t>Number of arms:</a:t>
            </a:r>
            <a:r>
              <a:rPr lang="en-US" sz="1100">
                <a:solidFill>
                  <a:schemeClr val="dk1"/>
                </a:solidFill>
              </a:rPr>
              <a:t> K = O(T^⅓) ≈ 18 price points in [0,1].</a:t>
            </a:r>
            <a:br>
              <a:rPr lang="en-US" sz="1100">
                <a:solidFill>
                  <a:schemeClr val="dk1"/>
                </a:solidFill>
              </a:rPr>
            </a:b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b="1" lang="en-US" sz="1100">
                <a:solidFill>
                  <a:schemeClr val="dk1"/>
                </a:solidFill>
              </a:rPr>
              <a:t>Agent step size (η):</a:t>
            </a:r>
            <a:r>
              <a:rPr lang="en-US" sz="1100">
                <a:solidFill>
                  <a:schemeClr val="dk1"/>
                </a:solidFill>
              </a:rPr>
              <a:t> T^(-½).</a:t>
            </a:r>
            <a:br>
              <a:rPr lang="en-US" sz="1100">
                <a:solidFill>
                  <a:schemeClr val="dk1"/>
                </a:solidFill>
              </a:rPr>
            </a:b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b="1" lang="en-US" sz="1100">
                <a:solidFill>
                  <a:schemeClr val="dk1"/>
                </a:solidFill>
              </a:rPr>
              <a:t>Trials:</a:t>
            </a:r>
            <a:r>
              <a:rPr lang="en-US" sz="1100">
                <a:solidFill>
                  <a:schemeClr val="dk1"/>
                </a:solidFill>
              </a:rPr>
              <a:t> 20 independent epochs with different random seeds.</a:t>
            </a:r>
            <a:br>
              <a:rPr lang="en-US" sz="1100">
                <a:solidFill>
                  <a:schemeClr val="dk1"/>
                </a:solidFill>
              </a:rPr>
            </a:br>
            <a:endParaRPr sz="1100">
              <a:solidFill>
                <a:schemeClr val="dk1"/>
              </a:solidFill>
            </a:endParaRPr>
          </a:p>
          <a:p>
            <a:pPr indent="0" lvl="0" marL="0" rtl="0" algn="l">
              <a:lnSpc>
                <a:spcPct val="115000"/>
              </a:lnSpc>
              <a:spcBef>
                <a:spcPts val="1200"/>
              </a:spcBef>
              <a:spcAft>
                <a:spcPts val="0"/>
              </a:spcAft>
              <a:buNone/>
            </a:pPr>
            <a:r>
              <a:rPr lang="en-US" sz="1100">
                <a:solidFill>
                  <a:schemeClr val="dk1"/>
                </a:solidFill>
              </a:rPr>
              <a:t>Metrics:</a:t>
            </a:r>
            <a:endParaRPr sz="1100">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US" sz="1100">
                <a:solidFill>
                  <a:schemeClr val="dk1"/>
                </a:solidFill>
              </a:rPr>
              <a:t>Chosen price distribution</a:t>
            </a:r>
            <a:r>
              <a:rPr lang="en-US" sz="1100">
                <a:solidFill>
                  <a:schemeClr val="dk1"/>
                </a:solidFill>
              </a:rPr>
              <a:t> (which prices the agent prefers).</a:t>
            </a:r>
            <a:br>
              <a:rPr lang="en-US" sz="1100">
                <a:solidFill>
                  <a:schemeClr val="dk1"/>
                </a:solidFill>
              </a:rPr>
            </a:b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b="1" lang="en-US" sz="1100">
                <a:solidFill>
                  <a:schemeClr val="dk1"/>
                </a:solidFill>
              </a:rPr>
              <a:t>Cumulative payments</a:t>
            </a:r>
            <a:r>
              <a:rPr lang="en-US" sz="1100">
                <a:solidFill>
                  <a:schemeClr val="dk1"/>
                </a:solidFill>
              </a:rPr>
              <a:t> (how budget is spent over time).</a:t>
            </a:r>
            <a:br>
              <a:rPr lang="en-US" sz="1100">
                <a:solidFill>
                  <a:schemeClr val="dk1"/>
                </a:solidFill>
              </a:rPr>
            </a:b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b="1" lang="en-US" sz="1100">
                <a:solidFill>
                  <a:schemeClr val="dk1"/>
                </a:solidFill>
              </a:rPr>
              <a:t>Cumulative regret</a:t>
            </a:r>
            <a:r>
              <a:rPr lang="en-US" sz="1100">
                <a:solidFill>
                  <a:schemeClr val="dk1"/>
                </a:solidFill>
              </a:rPr>
              <a:t> (distance to clairvoyant benchmark).</a:t>
            </a:r>
            <a:endParaRPr sz="1100">
              <a:solidFill>
                <a:schemeClr val="dk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 name="Shape 50"/>
        <p:cNvGrpSpPr/>
        <p:nvPr/>
      </p:nvGrpSpPr>
      <p:grpSpPr>
        <a:xfrm>
          <a:off x="0" y="0"/>
          <a:ext cx="0" cy="0"/>
          <a:chOff x="0" y="0"/>
          <a:chExt cx="0" cy="0"/>
        </a:xfrm>
      </p:grpSpPr>
      <p:sp>
        <p:nvSpPr>
          <p:cNvPr id="51" name="Google Shape;51;p6"/>
          <p:cNvSpPr txBox="1"/>
          <p:nvPr>
            <p:ph idx="12" type="sldNum"/>
          </p:nvPr>
        </p:nvSpPr>
        <p:spPr>
          <a:xfrm>
            <a:off x="11013988" y="6359546"/>
            <a:ext cx="965887"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r>
              <a:rPr lang="en-US"/>
              <a:t>/XX</a:t>
            </a:r>
            <a:endParaRPr/>
          </a:p>
        </p:txBody>
      </p:sp>
      <p:sp>
        <p:nvSpPr>
          <p:cNvPr id="52" name="Google Shape;52;p6"/>
          <p:cNvSpPr txBox="1"/>
          <p:nvPr>
            <p:ph type="title"/>
          </p:nvPr>
        </p:nvSpPr>
        <p:spPr>
          <a:xfrm>
            <a:off x="1870201" y="3157200"/>
            <a:ext cx="8954400" cy="5436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13652"/>
              </a:buClr>
              <a:buSzPts val="2800"/>
              <a:buFont typeface="Calibri"/>
              <a:buNone/>
            </a:pPr>
            <a:r>
              <a:rPr lang="en-US" u="sng">
                <a:solidFill>
                  <a:srgbClr val="213652"/>
                </a:solidFill>
              </a:rPr>
              <a:t>Requirement 1: Single product and stochastic environment</a:t>
            </a:r>
            <a:endParaRPr/>
          </a:p>
        </p:txBody>
      </p:sp>
    </p:spTree>
  </p:cSld>
  <p:clrMapOvr>
    <a:masterClrMapping/>
  </p:clrMapOvr>
  <mc:AlternateContent>
    <mc:Choice Requires="p14">
      <p:transition spd="med">
        <p14:gallery dir="l"/>
      </p:transition>
    </mc:Choice>
    <mc:Fallback>
      <p:transition spd="med">
        <p:fade/>
      </p:transition>
    </mc:Fallback>
  </mc:AlternateContent>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33"/>
          <p:cNvSpPr txBox="1"/>
          <p:nvPr>
            <p:ph idx="12" type="sldNum"/>
          </p:nvPr>
        </p:nvSpPr>
        <p:spPr>
          <a:xfrm>
            <a:off x="11013988" y="6359546"/>
            <a:ext cx="9660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r>
              <a:rPr lang="en-US"/>
              <a:t>/XX</a:t>
            </a:r>
            <a:endParaRPr b="0" sz="1200">
              <a:solidFill>
                <a:srgbClr val="888888"/>
              </a:solidFill>
            </a:endParaRPr>
          </a:p>
        </p:txBody>
      </p:sp>
      <p:sp>
        <p:nvSpPr>
          <p:cNvPr id="287" name="Google Shape;287;p33"/>
          <p:cNvSpPr txBox="1"/>
          <p:nvPr>
            <p:ph type="title"/>
          </p:nvPr>
        </p:nvSpPr>
        <p:spPr>
          <a:xfrm>
            <a:off x="105355" y="90617"/>
            <a:ext cx="6971400" cy="5436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Results: Beta Environment</a:t>
            </a:r>
            <a:endParaRPr/>
          </a:p>
        </p:txBody>
      </p:sp>
      <p:sp>
        <p:nvSpPr>
          <p:cNvPr id="288" name="Google Shape;288;p33"/>
          <p:cNvSpPr txBox="1"/>
          <p:nvPr/>
        </p:nvSpPr>
        <p:spPr>
          <a:xfrm>
            <a:off x="380125" y="4053025"/>
            <a:ext cx="11297100" cy="2068800"/>
          </a:xfrm>
          <a:prstGeom prst="rect">
            <a:avLst/>
          </a:prstGeom>
          <a:noFill/>
          <a:ln>
            <a:noFill/>
          </a:ln>
        </p:spPr>
        <p:txBody>
          <a:bodyPr anchorCtr="0" anchor="t" bIns="91425" lIns="91425" spcFirstLastPara="1" rIns="91425" wrap="square" tIns="91425">
            <a:spAutoFit/>
          </a:bodyPr>
          <a:lstStyle/>
          <a:p>
            <a:pPr indent="-304800" lvl="0" marL="457200" rtl="0" algn="l">
              <a:lnSpc>
                <a:spcPct val="115000"/>
              </a:lnSpc>
              <a:spcBef>
                <a:spcPts val="1200"/>
              </a:spcBef>
              <a:spcAft>
                <a:spcPts val="0"/>
              </a:spcAft>
              <a:buClr>
                <a:schemeClr val="dk1"/>
              </a:buClr>
              <a:buSzPts val="1200"/>
              <a:buChar char="●"/>
            </a:pPr>
            <a:r>
              <a:rPr b="1" lang="en-US" sz="1200">
                <a:solidFill>
                  <a:schemeClr val="dk1"/>
                </a:solidFill>
              </a:rPr>
              <a:t>Chosen Prices:</a:t>
            </a:r>
            <a:r>
              <a:rPr lang="en-US" sz="1200">
                <a:solidFill>
                  <a:schemeClr val="dk1"/>
                </a:solidFill>
              </a:rPr>
              <a:t> Agent develops a strong preference around price ≈ 0.7. Variability remains high due to both nonstationarity and EXP3.P exploration. Peaks shift between runs, reflected in wide uncertainty bands.</a:t>
            </a:r>
            <a:br>
              <a:rPr lang="en-US" sz="1200">
                <a:solidFill>
                  <a:schemeClr val="dk1"/>
                </a:solidFill>
              </a:rPr>
            </a:b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b="1" lang="en-US" sz="1200">
                <a:solidFill>
                  <a:schemeClr val="dk1"/>
                </a:solidFill>
              </a:rPr>
              <a:t>Cumulative Payments:</a:t>
            </a:r>
            <a:r>
              <a:rPr lang="en-US" sz="1200">
                <a:solidFill>
                  <a:schemeClr val="dk1"/>
                </a:solidFill>
              </a:rPr>
              <a:t> Payments grow sublinearly. Budget never fully exhausted, indicating the pacing mechanism prevents overspending but leaves resources unused.</a:t>
            </a:r>
            <a:br>
              <a:rPr lang="en-US" sz="1200">
                <a:solidFill>
                  <a:schemeClr val="dk1"/>
                </a:solidFill>
              </a:rPr>
            </a:b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b="1" lang="en-US" sz="1200">
                <a:solidFill>
                  <a:schemeClr val="dk1"/>
                </a:solidFill>
              </a:rPr>
              <a:t>Cumulative Regret:</a:t>
            </a:r>
            <a:r>
              <a:rPr lang="en-US" sz="1200">
                <a:solidFill>
                  <a:schemeClr val="dk1"/>
                </a:solidFill>
              </a:rPr>
              <a:t> Increases sublinearly, which aligns with no-regret theory. However, regret variance is large, suggesting sensitivity to environment fluctuations.</a:t>
            </a:r>
            <a:br>
              <a:rPr lang="en-US" sz="1200">
                <a:solidFill>
                  <a:schemeClr val="dk1"/>
                </a:solidFill>
              </a:rPr>
            </a:br>
            <a:endParaRPr sz="1200">
              <a:solidFill>
                <a:schemeClr val="dk1"/>
              </a:solidFill>
            </a:endParaRPr>
          </a:p>
        </p:txBody>
      </p:sp>
      <p:pic>
        <p:nvPicPr>
          <p:cNvPr id="289" name="Google Shape;289;p33"/>
          <p:cNvPicPr preferRelativeResize="0"/>
          <p:nvPr/>
        </p:nvPicPr>
        <p:blipFill>
          <a:blip r:embed="rId3">
            <a:alphaModFix/>
          </a:blip>
          <a:stretch>
            <a:fillRect/>
          </a:stretch>
        </p:blipFill>
        <p:spPr>
          <a:xfrm>
            <a:off x="594577" y="1403538"/>
            <a:ext cx="2939900" cy="2295525"/>
          </a:xfrm>
          <a:prstGeom prst="rect">
            <a:avLst/>
          </a:prstGeom>
          <a:noFill/>
          <a:ln>
            <a:noFill/>
          </a:ln>
        </p:spPr>
      </p:pic>
      <p:pic>
        <p:nvPicPr>
          <p:cNvPr id="290" name="Google Shape;290;p33"/>
          <p:cNvPicPr preferRelativeResize="0"/>
          <p:nvPr/>
        </p:nvPicPr>
        <p:blipFill>
          <a:blip r:embed="rId4">
            <a:alphaModFix/>
          </a:blip>
          <a:stretch>
            <a:fillRect/>
          </a:stretch>
        </p:blipFill>
        <p:spPr>
          <a:xfrm>
            <a:off x="4217850" y="1413825"/>
            <a:ext cx="2939900" cy="2274925"/>
          </a:xfrm>
          <a:prstGeom prst="rect">
            <a:avLst/>
          </a:prstGeom>
          <a:noFill/>
          <a:ln>
            <a:noFill/>
          </a:ln>
        </p:spPr>
      </p:pic>
      <p:pic>
        <p:nvPicPr>
          <p:cNvPr id="291" name="Google Shape;291;p33"/>
          <p:cNvPicPr preferRelativeResize="0"/>
          <p:nvPr/>
        </p:nvPicPr>
        <p:blipFill>
          <a:blip r:embed="rId5">
            <a:alphaModFix/>
          </a:blip>
          <a:stretch>
            <a:fillRect/>
          </a:stretch>
        </p:blipFill>
        <p:spPr>
          <a:xfrm>
            <a:off x="8230749" y="1413837"/>
            <a:ext cx="2894902" cy="227492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34"/>
          <p:cNvSpPr txBox="1"/>
          <p:nvPr>
            <p:ph idx="12" type="sldNum"/>
          </p:nvPr>
        </p:nvSpPr>
        <p:spPr>
          <a:xfrm>
            <a:off x="11013988" y="6359546"/>
            <a:ext cx="9660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r>
              <a:rPr lang="en-US"/>
              <a:t>/XX</a:t>
            </a:r>
            <a:endParaRPr b="0" sz="1200">
              <a:solidFill>
                <a:srgbClr val="888888"/>
              </a:solidFill>
            </a:endParaRPr>
          </a:p>
        </p:txBody>
      </p:sp>
      <p:sp>
        <p:nvSpPr>
          <p:cNvPr id="298" name="Google Shape;298;p34"/>
          <p:cNvSpPr txBox="1"/>
          <p:nvPr>
            <p:ph type="title"/>
          </p:nvPr>
        </p:nvSpPr>
        <p:spPr>
          <a:xfrm>
            <a:off x="105355" y="90617"/>
            <a:ext cx="6971400" cy="5436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Results: Truncated Normal Environment</a:t>
            </a:r>
            <a:endParaRPr/>
          </a:p>
        </p:txBody>
      </p:sp>
      <p:sp>
        <p:nvSpPr>
          <p:cNvPr id="299" name="Google Shape;299;p34"/>
          <p:cNvSpPr txBox="1"/>
          <p:nvPr/>
        </p:nvSpPr>
        <p:spPr>
          <a:xfrm>
            <a:off x="177750" y="4388700"/>
            <a:ext cx="11836500" cy="178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300">
                <a:solidFill>
                  <a:schemeClr val="dk1"/>
                </a:solidFill>
              </a:rPr>
              <a:t>Chosen Prices:</a:t>
            </a:r>
            <a:r>
              <a:rPr lang="en-US" sz="1300">
                <a:solidFill>
                  <a:schemeClr val="dk1"/>
                </a:solidFill>
              </a:rPr>
              <a:t> Clear concentration around one price peak (≈ 0.6–0.7). Still, large variance remains due to exploration and shifting optimal solutions. The agent frequently re-adjusts rather than locking onto a single value.</a:t>
            </a:r>
            <a:br>
              <a:rPr lang="en-US" sz="1300">
                <a:solidFill>
                  <a:schemeClr val="dk1"/>
                </a:solidFill>
              </a:rPr>
            </a:br>
            <a:endParaRPr sz="1300">
              <a:solidFill>
                <a:schemeClr val="dk1"/>
              </a:solidFill>
            </a:endParaRPr>
          </a:p>
          <a:p>
            <a:pPr indent="0" lvl="0" marL="0" rtl="0" algn="l">
              <a:spcBef>
                <a:spcPts val="0"/>
              </a:spcBef>
              <a:spcAft>
                <a:spcPts val="0"/>
              </a:spcAft>
              <a:buNone/>
            </a:pPr>
            <a:r>
              <a:rPr b="1" lang="en-US" sz="1300">
                <a:solidFill>
                  <a:schemeClr val="dk1"/>
                </a:solidFill>
              </a:rPr>
              <a:t>Cumulative Payments:</a:t>
            </a:r>
            <a:r>
              <a:rPr lang="en-US" sz="1300">
                <a:solidFill>
                  <a:schemeClr val="dk1"/>
                </a:solidFill>
              </a:rPr>
              <a:t> Payments steadily rise but plateau well below the budget line. The agent avoids overspending but sacrifices potential revenue. Conservative budget pacing dominates.</a:t>
            </a:r>
            <a:br>
              <a:rPr lang="en-US" sz="1300">
                <a:solidFill>
                  <a:schemeClr val="dk1"/>
                </a:solidFill>
              </a:rPr>
            </a:br>
            <a:endParaRPr sz="1300">
              <a:solidFill>
                <a:schemeClr val="dk1"/>
              </a:solidFill>
            </a:endParaRPr>
          </a:p>
          <a:p>
            <a:pPr indent="0" lvl="0" marL="0" rtl="0" algn="l">
              <a:spcBef>
                <a:spcPts val="0"/>
              </a:spcBef>
              <a:spcAft>
                <a:spcPts val="0"/>
              </a:spcAft>
              <a:buNone/>
            </a:pPr>
            <a:r>
              <a:rPr b="1" lang="en-US" sz="1300">
                <a:solidFill>
                  <a:schemeClr val="dk1"/>
                </a:solidFill>
              </a:rPr>
              <a:t>Cumulative Regret:</a:t>
            </a:r>
            <a:r>
              <a:rPr lang="en-US" sz="1300">
                <a:solidFill>
                  <a:schemeClr val="dk1"/>
                </a:solidFill>
              </a:rPr>
              <a:t> Sublinear growth. Regret per round decreases over time, confirming learning effectiveness. However, the widening uncertainty region reflects the instability of the clairvoyant benchmark in highly nonstationary settings.</a:t>
            </a:r>
            <a:endParaRPr sz="1300">
              <a:solidFill>
                <a:schemeClr val="dk1"/>
              </a:solidFill>
            </a:endParaRPr>
          </a:p>
        </p:txBody>
      </p:sp>
      <p:pic>
        <p:nvPicPr>
          <p:cNvPr id="300" name="Google Shape;300;p34"/>
          <p:cNvPicPr preferRelativeResize="0"/>
          <p:nvPr/>
        </p:nvPicPr>
        <p:blipFill>
          <a:blip r:embed="rId3">
            <a:alphaModFix/>
          </a:blip>
          <a:stretch>
            <a:fillRect/>
          </a:stretch>
        </p:blipFill>
        <p:spPr>
          <a:xfrm>
            <a:off x="759702" y="1681350"/>
            <a:ext cx="2969500" cy="2318651"/>
          </a:xfrm>
          <a:prstGeom prst="rect">
            <a:avLst/>
          </a:prstGeom>
          <a:noFill/>
          <a:ln>
            <a:noFill/>
          </a:ln>
        </p:spPr>
      </p:pic>
      <p:pic>
        <p:nvPicPr>
          <p:cNvPr id="301" name="Google Shape;301;p34"/>
          <p:cNvPicPr preferRelativeResize="0"/>
          <p:nvPr/>
        </p:nvPicPr>
        <p:blipFill>
          <a:blip r:embed="rId4">
            <a:alphaModFix/>
          </a:blip>
          <a:stretch>
            <a:fillRect/>
          </a:stretch>
        </p:blipFill>
        <p:spPr>
          <a:xfrm>
            <a:off x="4080341" y="1681350"/>
            <a:ext cx="2996410" cy="2318650"/>
          </a:xfrm>
          <a:prstGeom prst="rect">
            <a:avLst/>
          </a:prstGeom>
          <a:noFill/>
          <a:ln>
            <a:noFill/>
          </a:ln>
        </p:spPr>
      </p:pic>
      <p:pic>
        <p:nvPicPr>
          <p:cNvPr id="302" name="Google Shape;302;p34"/>
          <p:cNvPicPr preferRelativeResize="0"/>
          <p:nvPr/>
        </p:nvPicPr>
        <p:blipFill>
          <a:blip r:embed="rId5">
            <a:alphaModFix/>
          </a:blip>
          <a:stretch>
            <a:fillRect/>
          </a:stretch>
        </p:blipFill>
        <p:spPr>
          <a:xfrm>
            <a:off x="8063449" y="1681350"/>
            <a:ext cx="2950551" cy="23186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35"/>
          <p:cNvSpPr txBox="1"/>
          <p:nvPr>
            <p:ph idx="12" type="sldNum"/>
          </p:nvPr>
        </p:nvSpPr>
        <p:spPr>
          <a:xfrm>
            <a:off x="11013988" y="6359546"/>
            <a:ext cx="9660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r>
              <a:rPr lang="en-US"/>
              <a:t>/XX</a:t>
            </a:r>
            <a:endParaRPr b="0" sz="1200">
              <a:solidFill>
                <a:srgbClr val="888888"/>
              </a:solidFill>
            </a:endParaRPr>
          </a:p>
        </p:txBody>
      </p:sp>
      <p:sp>
        <p:nvSpPr>
          <p:cNvPr id="309" name="Google Shape;309;p35"/>
          <p:cNvSpPr txBox="1"/>
          <p:nvPr>
            <p:ph type="title"/>
          </p:nvPr>
        </p:nvSpPr>
        <p:spPr>
          <a:xfrm>
            <a:off x="105355" y="90617"/>
            <a:ext cx="6971400" cy="5436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Results: Truncated Exponential Environment</a:t>
            </a:r>
            <a:endParaRPr/>
          </a:p>
        </p:txBody>
      </p:sp>
      <p:sp>
        <p:nvSpPr>
          <p:cNvPr id="310" name="Google Shape;310;p35"/>
          <p:cNvSpPr txBox="1"/>
          <p:nvPr/>
        </p:nvSpPr>
        <p:spPr>
          <a:xfrm>
            <a:off x="223425" y="4332400"/>
            <a:ext cx="11446200" cy="178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300">
                <a:solidFill>
                  <a:schemeClr val="dk1"/>
                </a:solidFill>
              </a:rPr>
              <a:t>Chosen Prices:</a:t>
            </a:r>
            <a:r>
              <a:rPr lang="en-US" sz="1300">
                <a:solidFill>
                  <a:schemeClr val="dk1"/>
                </a:solidFill>
              </a:rPr>
              <a:t> Unlike Beta or Normal, no dominant peak emerges. Prices are scattered, reflecting the steeply shifting nature of exponential valuations. Exploration dominates, with wide uncertainty bands.</a:t>
            </a:r>
            <a:br>
              <a:rPr lang="en-US" sz="1300">
                <a:solidFill>
                  <a:schemeClr val="dk1"/>
                </a:solidFill>
              </a:rPr>
            </a:br>
            <a:endParaRPr sz="1300">
              <a:solidFill>
                <a:schemeClr val="dk1"/>
              </a:solidFill>
            </a:endParaRPr>
          </a:p>
          <a:p>
            <a:pPr indent="0" lvl="0" marL="0" rtl="0" algn="l">
              <a:spcBef>
                <a:spcPts val="0"/>
              </a:spcBef>
              <a:spcAft>
                <a:spcPts val="0"/>
              </a:spcAft>
              <a:buNone/>
            </a:pPr>
            <a:r>
              <a:rPr b="1" lang="en-US" sz="1300">
                <a:solidFill>
                  <a:schemeClr val="dk1"/>
                </a:solidFill>
              </a:rPr>
              <a:t>Cumulative Payments:</a:t>
            </a:r>
            <a:r>
              <a:rPr lang="en-US" sz="1300">
                <a:solidFill>
                  <a:schemeClr val="dk1"/>
                </a:solidFill>
              </a:rPr>
              <a:t> Extremely conservative. Payments stay far below budget, revealing inefficiency. The agent adapts to frequent low-valuations but non </a:t>
            </a:r>
            <a:r>
              <a:rPr lang="en-US" sz="1300">
                <a:solidFill>
                  <a:schemeClr val="dk1"/>
                </a:solidFill>
              </a:rPr>
              <a:t>utilizes</a:t>
            </a:r>
            <a:r>
              <a:rPr lang="en-US" sz="1300">
                <a:solidFill>
                  <a:schemeClr val="dk1"/>
                </a:solidFill>
              </a:rPr>
              <a:t> opportunities for higher sales.</a:t>
            </a:r>
            <a:br>
              <a:rPr lang="en-US" sz="1300">
                <a:solidFill>
                  <a:schemeClr val="dk1"/>
                </a:solidFill>
              </a:rPr>
            </a:br>
            <a:endParaRPr sz="1300">
              <a:solidFill>
                <a:schemeClr val="dk1"/>
              </a:solidFill>
            </a:endParaRPr>
          </a:p>
          <a:p>
            <a:pPr indent="0" lvl="0" marL="0" rtl="0" algn="l">
              <a:spcBef>
                <a:spcPts val="0"/>
              </a:spcBef>
              <a:spcAft>
                <a:spcPts val="0"/>
              </a:spcAft>
              <a:buNone/>
            </a:pPr>
            <a:r>
              <a:rPr b="1" lang="en-US" sz="1300">
                <a:solidFill>
                  <a:schemeClr val="dk1"/>
                </a:solidFill>
              </a:rPr>
              <a:t>Cumulative Regret:</a:t>
            </a:r>
            <a:r>
              <a:rPr lang="en-US" sz="1300">
                <a:solidFill>
                  <a:schemeClr val="dk1"/>
                </a:solidFill>
              </a:rPr>
              <a:t> Nearly linear growth compared to other environments, but variability across runs is smaller. Sublinearity is still present but weaker, suggesting the environment is hardest to learn in.</a:t>
            </a:r>
            <a:endParaRPr sz="1300">
              <a:solidFill>
                <a:schemeClr val="dk1"/>
              </a:solidFill>
            </a:endParaRPr>
          </a:p>
        </p:txBody>
      </p:sp>
      <p:pic>
        <p:nvPicPr>
          <p:cNvPr id="311" name="Google Shape;311;p35"/>
          <p:cNvPicPr preferRelativeResize="0"/>
          <p:nvPr/>
        </p:nvPicPr>
        <p:blipFill>
          <a:blip r:embed="rId3">
            <a:alphaModFix/>
          </a:blip>
          <a:stretch>
            <a:fillRect/>
          </a:stretch>
        </p:blipFill>
        <p:spPr>
          <a:xfrm>
            <a:off x="8385100" y="1341750"/>
            <a:ext cx="3184885" cy="2502800"/>
          </a:xfrm>
          <a:prstGeom prst="rect">
            <a:avLst/>
          </a:prstGeom>
          <a:noFill/>
          <a:ln>
            <a:noFill/>
          </a:ln>
        </p:spPr>
      </p:pic>
      <p:pic>
        <p:nvPicPr>
          <p:cNvPr id="312" name="Google Shape;312;p35"/>
          <p:cNvPicPr preferRelativeResize="0"/>
          <p:nvPr/>
        </p:nvPicPr>
        <p:blipFill>
          <a:blip r:embed="rId4">
            <a:alphaModFix/>
          </a:blip>
          <a:stretch>
            <a:fillRect/>
          </a:stretch>
        </p:blipFill>
        <p:spPr>
          <a:xfrm>
            <a:off x="4426950" y="1341750"/>
            <a:ext cx="3561100" cy="2755624"/>
          </a:xfrm>
          <a:prstGeom prst="rect">
            <a:avLst/>
          </a:prstGeom>
          <a:noFill/>
          <a:ln>
            <a:noFill/>
          </a:ln>
        </p:spPr>
      </p:pic>
      <p:pic>
        <p:nvPicPr>
          <p:cNvPr id="313" name="Google Shape;313;p35"/>
          <p:cNvPicPr preferRelativeResize="0"/>
          <p:nvPr/>
        </p:nvPicPr>
        <p:blipFill>
          <a:blip r:embed="rId5">
            <a:alphaModFix/>
          </a:blip>
          <a:stretch>
            <a:fillRect/>
          </a:stretch>
        </p:blipFill>
        <p:spPr>
          <a:xfrm>
            <a:off x="615200" y="1341750"/>
            <a:ext cx="3474748" cy="275562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36"/>
          <p:cNvSpPr txBox="1"/>
          <p:nvPr>
            <p:ph idx="12" type="sldNum"/>
          </p:nvPr>
        </p:nvSpPr>
        <p:spPr>
          <a:xfrm>
            <a:off x="11013988" y="6359546"/>
            <a:ext cx="9660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r>
              <a:rPr lang="en-US"/>
              <a:t>/XX</a:t>
            </a:r>
            <a:endParaRPr b="0" sz="1200">
              <a:solidFill>
                <a:srgbClr val="888888"/>
              </a:solidFill>
            </a:endParaRPr>
          </a:p>
        </p:txBody>
      </p:sp>
      <p:sp>
        <p:nvSpPr>
          <p:cNvPr id="320" name="Google Shape;320;p36"/>
          <p:cNvSpPr txBox="1"/>
          <p:nvPr>
            <p:ph type="title"/>
          </p:nvPr>
        </p:nvSpPr>
        <p:spPr>
          <a:xfrm>
            <a:off x="105355" y="90617"/>
            <a:ext cx="6971400" cy="5436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Key Insights </a:t>
            </a:r>
            <a:endParaRPr/>
          </a:p>
        </p:txBody>
      </p:sp>
      <p:sp>
        <p:nvSpPr>
          <p:cNvPr id="321" name="Google Shape;321;p36"/>
          <p:cNvSpPr txBox="1"/>
          <p:nvPr/>
        </p:nvSpPr>
        <p:spPr>
          <a:xfrm>
            <a:off x="355500" y="1453500"/>
            <a:ext cx="11013900" cy="4074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300">
                <a:solidFill>
                  <a:schemeClr val="dk1"/>
                </a:solidFill>
              </a:rPr>
              <a:t>Budget Safety:</a:t>
            </a:r>
            <a:r>
              <a:rPr lang="en-US" sz="1300">
                <a:solidFill>
                  <a:schemeClr val="dk1"/>
                </a:solidFill>
              </a:rPr>
              <a:t> Agent never overspends, always satisfies global constraint.</a:t>
            </a:r>
            <a:br>
              <a:rPr lang="en-US" sz="1300">
                <a:solidFill>
                  <a:schemeClr val="dk1"/>
                </a:solidFill>
              </a:rPr>
            </a:br>
            <a:endParaRPr sz="1300">
              <a:solidFill>
                <a:schemeClr val="dk1"/>
              </a:solidFill>
            </a:endParaRPr>
          </a:p>
          <a:p>
            <a:pPr indent="0" lvl="0" marL="0" rtl="0" algn="l">
              <a:spcBef>
                <a:spcPts val="0"/>
              </a:spcBef>
              <a:spcAft>
                <a:spcPts val="0"/>
              </a:spcAft>
              <a:buNone/>
            </a:pPr>
            <a:r>
              <a:rPr b="1" lang="en-US" sz="1300">
                <a:solidFill>
                  <a:schemeClr val="dk1"/>
                </a:solidFill>
              </a:rPr>
              <a:t>Conservatism:</a:t>
            </a:r>
            <a:r>
              <a:rPr lang="en-US" sz="1300">
                <a:solidFill>
                  <a:schemeClr val="dk1"/>
                </a:solidFill>
              </a:rPr>
              <a:t> Leaves a significant fraction of the budget unused, especially in Exponential environments.</a:t>
            </a:r>
            <a:br>
              <a:rPr lang="en-US" sz="1300">
                <a:solidFill>
                  <a:schemeClr val="dk1"/>
                </a:solidFill>
              </a:rPr>
            </a:br>
            <a:endParaRPr sz="1300">
              <a:solidFill>
                <a:schemeClr val="dk1"/>
              </a:solidFill>
            </a:endParaRPr>
          </a:p>
          <a:p>
            <a:pPr indent="0" lvl="0" marL="0" rtl="0" algn="l">
              <a:spcBef>
                <a:spcPts val="0"/>
              </a:spcBef>
              <a:spcAft>
                <a:spcPts val="0"/>
              </a:spcAft>
              <a:buNone/>
            </a:pPr>
            <a:r>
              <a:rPr b="1" lang="en-US" sz="1300">
                <a:solidFill>
                  <a:schemeClr val="dk1"/>
                </a:solidFill>
              </a:rPr>
              <a:t>Exploration Costs:</a:t>
            </a:r>
            <a:r>
              <a:rPr lang="en-US" sz="1300">
                <a:solidFill>
                  <a:schemeClr val="dk1"/>
                </a:solidFill>
              </a:rPr>
              <a:t> Wide variance in chosen prices shows persistent exploration.</a:t>
            </a:r>
            <a:br>
              <a:rPr lang="en-US" sz="1300">
                <a:solidFill>
                  <a:schemeClr val="dk1"/>
                </a:solidFill>
              </a:rPr>
            </a:br>
            <a:endParaRPr sz="1300">
              <a:solidFill>
                <a:schemeClr val="dk1"/>
              </a:solidFill>
            </a:endParaRPr>
          </a:p>
          <a:p>
            <a:pPr indent="0" lvl="0" marL="0" rtl="0" algn="l">
              <a:spcBef>
                <a:spcPts val="0"/>
              </a:spcBef>
              <a:spcAft>
                <a:spcPts val="0"/>
              </a:spcAft>
              <a:buNone/>
            </a:pPr>
            <a:r>
              <a:rPr b="1" lang="en-US" sz="1300">
                <a:solidFill>
                  <a:schemeClr val="dk1"/>
                </a:solidFill>
              </a:rPr>
              <a:t>Performance Differences:</a:t>
            </a:r>
            <a:br>
              <a:rPr b="1" lang="en-US" sz="1300">
                <a:solidFill>
                  <a:schemeClr val="dk1"/>
                </a:solidFill>
              </a:rPr>
            </a:br>
            <a:endParaRPr b="1" sz="1300">
              <a:solidFill>
                <a:schemeClr val="dk1"/>
              </a:solidFill>
            </a:endParaRPr>
          </a:p>
          <a:p>
            <a:pPr indent="-311150" lvl="0" marL="457200" rtl="0" algn="l">
              <a:lnSpc>
                <a:spcPct val="115000"/>
              </a:lnSpc>
              <a:spcBef>
                <a:spcPts val="1200"/>
              </a:spcBef>
              <a:spcAft>
                <a:spcPts val="0"/>
              </a:spcAft>
              <a:buClr>
                <a:schemeClr val="dk1"/>
              </a:buClr>
              <a:buSzPts val="1300"/>
              <a:buChar char="●"/>
            </a:pPr>
            <a:r>
              <a:rPr lang="en-US" sz="1300">
                <a:solidFill>
                  <a:schemeClr val="dk1"/>
                </a:solidFill>
              </a:rPr>
              <a:t>Beta &amp; Normal: identifiable dominant price.</a:t>
            </a:r>
            <a:br>
              <a:rPr lang="en-US" sz="1300">
                <a:solidFill>
                  <a:schemeClr val="dk1"/>
                </a:solidFill>
              </a:rPr>
            </a:br>
            <a:endParaRPr sz="1300">
              <a:solidFill>
                <a:schemeClr val="dk1"/>
              </a:solidFill>
            </a:endParaRPr>
          </a:p>
          <a:p>
            <a:pPr indent="-311150" lvl="0" marL="457200" rtl="0" algn="l">
              <a:lnSpc>
                <a:spcPct val="115000"/>
              </a:lnSpc>
              <a:spcBef>
                <a:spcPts val="0"/>
              </a:spcBef>
              <a:spcAft>
                <a:spcPts val="0"/>
              </a:spcAft>
              <a:buClr>
                <a:schemeClr val="dk1"/>
              </a:buClr>
              <a:buSzPts val="1300"/>
              <a:buChar char="●"/>
            </a:pPr>
            <a:r>
              <a:rPr lang="en-US" sz="1300">
                <a:solidFill>
                  <a:schemeClr val="dk1"/>
                </a:solidFill>
              </a:rPr>
              <a:t>Exponential: scattered choices, harder to exploit.</a:t>
            </a:r>
            <a:br>
              <a:rPr lang="en-US" sz="1300">
                <a:solidFill>
                  <a:schemeClr val="dk1"/>
                </a:solidFill>
              </a:rPr>
            </a:br>
            <a:endParaRPr sz="1300">
              <a:solidFill>
                <a:schemeClr val="dk1"/>
              </a:solidFill>
            </a:endParaRPr>
          </a:p>
          <a:p>
            <a:pPr indent="0" lvl="0" marL="0" rtl="0" algn="l">
              <a:lnSpc>
                <a:spcPct val="115000"/>
              </a:lnSpc>
              <a:spcBef>
                <a:spcPts val="1200"/>
              </a:spcBef>
              <a:spcAft>
                <a:spcPts val="0"/>
              </a:spcAft>
              <a:buNone/>
            </a:pPr>
            <a:r>
              <a:rPr b="1" lang="en-US" sz="1300">
                <a:solidFill>
                  <a:schemeClr val="dk1"/>
                </a:solidFill>
              </a:rPr>
              <a:t>Regret:</a:t>
            </a:r>
            <a:r>
              <a:rPr lang="en-US" sz="1300">
                <a:solidFill>
                  <a:schemeClr val="dk1"/>
                </a:solidFill>
              </a:rPr>
              <a:t> Always sublinear, confirming theoretical guarantees, but higher in harsher environments.</a:t>
            </a:r>
            <a:endParaRPr sz="1300">
              <a:solidFill>
                <a:schemeClr val="dk1"/>
              </a:solidFill>
            </a:endParaRPr>
          </a:p>
          <a:p>
            <a:pPr indent="0" lvl="0" marL="0" rtl="0" algn="l">
              <a:lnSpc>
                <a:spcPct val="115000"/>
              </a:lnSpc>
              <a:spcBef>
                <a:spcPts val="0"/>
              </a:spcBef>
              <a:spcAft>
                <a:spcPts val="0"/>
              </a:spcAft>
              <a:buNone/>
            </a:pPr>
            <a:r>
              <a:t/>
            </a:r>
            <a:endParaRPr sz="1300">
              <a:solidFill>
                <a:schemeClr val="dk1"/>
              </a:solidFill>
            </a:endParaRPr>
          </a:p>
          <a:p>
            <a:pPr indent="0" lvl="0" marL="0" rtl="0" algn="l">
              <a:spcBef>
                <a:spcPts val="0"/>
              </a:spcBef>
              <a:spcAft>
                <a:spcPts val="0"/>
              </a:spcAft>
              <a:buClr>
                <a:schemeClr val="dk1"/>
              </a:buClr>
              <a:buSzPts val="1100"/>
              <a:buFont typeface="Arial"/>
              <a:buNone/>
            </a:pPr>
            <a:r>
              <a:rPr lang="en-US" sz="1300">
                <a:solidFill>
                  <a:schemeClr val="dk1"/>
                </a:solidFill>
              </a:rPr>
              <a:t>The proposed algorithm demonstrates the </a:t>
            </a:r>
            <a:r>
              <a:rPr b="1" lang="en-US" sz="1300">
                <a:solidFill>
                  <a:schemeClr val="dk1"/>
                </a:solidFill>
              </a:rPr>
              <a:t>best-of-both-worlds</a:t>
            </a:r>
            <a:r>
              <a:rPr lang="en-US" sz="1300">
                <a:solidFill>
                  <a:schemeClr val="dk1"/>
                </a:solidFill>
              </a:rPr>
              <a:t> property: it is both </a:t>
            </a:r>
            <a:r>
              <a:rPr b="1" lang="en-US" sz="1300">
                <a:solidFill>
                  <a:schemeClr val="dk1"/>
                </a:solidFill>
              </a:rPr>
              <a:t>no-regret</a:t>
            </a:r>
            <a:r>
              <a:rPr lang="en-US" sz="1300">
                <a:solidFill>
                  <a:schemeClr val="dk1"/>
                </a:solidFill>
              </a:rPr>
              <a:t> and </a:t>
            </a:r>
            <a:r>
              <a:rPr b="1" lang="en-US" sz="1300">
                <a:solidFill>
                  <a:schemeClr val="dk1"/>
                </a:solidFill>
              </a:rPr>
              <a:t>budget-feasible</a:t>
            </a:r>
            <a:r>
              <a:rPr lang="en-US" sz="1300">
                <a:solidFill>
                  <a:schemeClr val="dk1"/>
                </a:solidFill>
              </a:rPr>
              <a:t>.</a:t>
            </a:r>
            <a:br>
              <a:rPr lang="en-US" sz="1300">
                <a:solidFill>
                  <a:schemeClr val="dk1"/>
                </a:solidFill>
              </a:rPr>
            </a:br>
            <a:endParaRPr sz="1300">
              <a:solidFill>
                <a:schemeClr val="dk1"/>
              </a:solidFill>
            </a:endParaRPr>
          </a:p>
          <a:p>
            <a:pPr indent="0" lvl="0" marL="0" rtl="0" algn="l">
              <a:spcBef>
                <a:spcPts val="0"/>
              </a:spcBef>
              <a:spcAft>
                <a:spcPts val="0"/>
              </a:spcAft>
              <a:buClr>
                <a:schemeClr val="dk1"/>
              </a:buClr>
              <a:buSzPts val="1100"/>
              <a:buFont typeface="Arial"/>
              <a:buNone/>
            </a:pPr>
            <a:r>
              <a:rPr lang="en-US" sz="1300">
                <a:solidFill>
                  <a:schemeClr val="dk1"/>
                </a:solidFill>
              </a:rPr>
              <a:t>The pacing mechanism successfully prevents overspending but may </a:t>
            </a:r>
            <a:r>
              <a:rPr b="1" lang="en-US" sz="1300">
                <a:solidFill>
                  <a:schemeClr val="dk1"/>
                </a:solidFill>
              </a:rPr>
              <a:t>underutilize resources</a:t>
            </a:r>
            <a:r>
              <a:rPr lang="en-US" sz="1300">
                <a:solidFill>
                  <a:schemeClr val="dk1"/>
                </a:solidFill>
              </a:rPr>
              <a:t>, especially in exponential environments.</a:t>
            </a:r>
            <a:endParaRPr sz="1300">
              <a:solidFill>
                <a:schemeClr val="dk1"/>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37"/>
          <p:cNvSpPr txBox="1"/>
          <p:nvPr>
            <p:ph idx="12" type="sldNum"/>
          </p:nvPr>
        </p:nvSpPr>
        <p:spPr>
          <a:xfrm>
            <a:off x="11013988" y="6359546"/>
            <a:ext cx="965887"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r>
              <a:rPr lang="en-US"/>
              <a:t>/XX</a:t>
            </a:r>
            <a:endParaRPr/>
          </a:p>
        </p:txBody>
      </p:sp>
      <p:sp>
        <p:nvSpPr>
          <p:cNvPr id="327" name="Google Shape;327;p37"/>
          <p:cNvSpPr txBox="1"/>
          <p:nvPr>
            <p:ph type="title"/>
          </p:nvPr>
        </p:nvSpPr>
        <p:spPr>
          <a:xfrm>
            <a:off x="2278197" y="3157151"/>
            <a:ext cx="8677018" cy="543697"/>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13652"/>
              </a:buClr>
              <a:buSzPts val="2400"/>
              <a:buFont typeface="Calibri"/>
              <a:buNone/>
            </a:pPr>
            <a:r>
              <a:rPr lang="en-US" sz="2400" u="sng">
                <a:solidFill>
                  <a:srgbClr val="213652"/>
                </a:solidFill>
              </a:rPr>
              <a:t>Requirement 4: Best-of-both-worlds with multiple products</a:t>
            </a:r>
            <a:endParaRPr/>
          </a:p>
        </p:txBody>
      </p:sp>
    </p:spTree>
  </p:cSld>
  <p:clrMapOvr>
    <a:masterClrMapping/>
  </p:clrMapOvr>
  <mc:AlternateContent>
    <mc:Choice Requires="p14">
      <p:transition spd="med">
        <p14:flip dir="l"/>
      </p:transition>
    </mc:Choice>
    <mc:Fallback>
      <p:transition spd="med">
        <p:fade/>
      </p:transition>
    </mc:Fallback>
  </mc:AlternateContent>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38"/>
          <p:cNvSpPr txBox="1"/>
          <p:nvPr>
            <p:ph idx="12" type="sldNum"/>
          </p:nvPr>
        </p:nvSpPr>
        <p:spPr>
          <a:xfrm>
            <a:off x="11013988" y="6359546"/>
            <a:ext cx="9660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r>
              <a:rPr lang="en-US"/>
              <a:t>/XX</a:t>
            </a:r>
            <a:endParaRPr b="0" sz="1200">
              <a:solidFill>
                <a:srgbClr val="888888"/>
              </a:solidFill>
            </a:endParaRPr>
          </a:p>
        </p:txBody>
      </p:sp>
      <p:sp>
        <p:nvSpPr>
          <p:cNvPr id="334" name="Google Shape;334;p38"/>
          <p:cNvSpPr txBox="1"/>
          <p:nvPr>
            <p:ph type="title"/>
          </p:nvPr>
        </p:nvSpPr>
        <p:spPr>
          <a:xfrm>
            <a:off x="105355" y="90617"/>
            <a:ext cx="6971400" cy="543600"/>
          </a:xfrm>
          <a:prstGeom prst="rect">
            <a:avLst/>
          </a:prstGeom>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chemeClr val="dk1"/>
              </a:buClr>
              <a:buSzPts val="1100"/>
              <a:buFont typeface="Arial"/>
              <a:buNone/>
            </a:pPr>
            <a:r>
              <a:rPr lang="en-US"/>
              <a:t>Goal:</a:t>
            </a:r>
            <a:endParaRPr/>
          </a:p>
        </p:txBody>
      </p:sp>
      <p:sp>
        <p:nvSpPr>
          <p:cNvPr id="335" name="Google Shape;335;p38"/>
          <p:cNvSpPr txBox="1"/>
          <p:nvPr/>
        </p:nvSpPr>
        <p:spPr>
          <a:xfrm>
            <a:off x="408025" y="1845625"/>
            <a:ext cx="8794200" cy="2407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chemeClr val="dk1"/>
                </a:solidFill>
              </a:rPr>
              <a:t>Design algorithms that adapt to </a:t>
            </a:r>
            <a:r>
              <a:rPr b="1" lang="en-US">
                <a:solidFill>
                  <a:schemeClr val="dk1"/>
                </a:solidFill>
              </a:rPr>
              <a:t>non-stationary multi-product pricing</a:t>
            </a:r>
            <a:r>
              <a:rPr lang="en-US">
                <a:solidFill>
                  <a:schemeClr val="dk1"/>
                </a:solidFill>
              </a:rPr>
              <a:t> environments.</a:t>
            </a:r>
            <a:br>
              <a:rPr lang="en-US">
                <a:solidFill>
                  <a:schemeClr val="dk1"/>
                </a:solidFill>
              </a:rPr>
            </a:br>
            <a:endParaRPr>
              <a:solidFill>
                <a:schemeClr val="dk1"/>
              </a:solidFill>
            </a:endParaRPr>
          </a:p>
          <a:p>
            <a:pPr indent="0" lvl="0" marL="0" rtl="0" algn="l">
              <a:spcBef>
                <a:spcPts val="0"/>
              </a:spcBef>
              <a:spcAft>
                <a:spcPts val="0"/>
              </a:spcAft>
              <a:buNone/>
            </a:pPr>
            <a:r>
              <a:rPr lang="en-US">
                <a:solidFill>
                  <a:schemeClr val="dk1"/>
                </a:solidFill>
              </a:rPr>
              <a:t>Must balance:</a:t>
            </a:r>
            <a:br>
              <a:rPr lang="en-US">
                <a:solidFill>
                  <a:schemeClr val="dk1"/>
                </a:solidFill>
              </a:rPr>
            </a:br>
            <a:endParaRPr>
              <a:solidFill>
                <a:schemeClr val="dk1"/>
              </a:solidFill>
            </a:endParaRPr>
          </a:p>
          <a:p>
            <a:pPr indent="-317500" lvl="0" marL="457200" rtl="0" algn="l">
              <a:lnSpc>
                <a:spcPct val="115000"/>
              </a:lnSpc>
              <a:spcBef>
                <a:spcPts val="1200"/>
              </a:spcBef>
              <a:spcAft>
                <a:spcPts val="0"/>
              </a:spcAft>
              <a:buClr>
                <a:schemeClr val="dk1"/>
              </a:buClr>
              <a:buSzPts val="1400"/>
              <a:buChar char="●"/>
            </a:pPr>
            <a:r>
              <a:rPr b="1" lang="en-US">
                <a:solidFill>
                  <a:schemeClr val="dk1"/>
                </a:solidFill>
              </a:rPr>
              <a:t>Exploration vs Exploitation</a:t>
            </a:r>
            <a:r>
              <a:rPr lang="en-US">
                <a:solidFill>
                  <a:schemeClr val="dk1"/>
                </a:solidFill>
              </a:rPr>
              <a:t> (learn valuations while maximizing revenue).</a:t>
            </a:r>
            <a:br>
              <a:rPr lang="en-US">
                <a:solidFill>
                  <a:schemeClr val="dk1"/>
                </a:solidFill>
              </a:rPr>
            </a:br>
            <a:endParaRPr>
              <a:solidFill>
                <a:schemeClr val="dk1"/>
              </a:solidFill>
            </a:endParaRPr>
          </a:p>
          <a:p>
            <a:pPr indent="-317500" lvl="0" marL="457200" rtl="0" algn="l">
              <a:lnSpc>
                <a:spcPct val="115000"/>
              </a:lnSpc>
              <a:spcBef>
                <a:spcPts val="0"/>
              </a:spcBef>
              <a:spcAft>
                <a:spcPts val="0"/>
              </a:spcAft>
              <a:buClr>
                <a:schemeClr val="dk1"/>
              </a:buClr>
              <a:buSzPts val="1400"/>
              <a:buChar char="●"/>
            </a:pPr>
            <a:r>
              <a:rPr b="1" lang="en-US">
                <a:solidFill>
                  <a:schemeClr val="dk1"/>
                </a:solidFill>
              </a:rPr>
              <a:t>Budget / resource constraints</a:t>
            </a:r>
            <a:r>
              <a:rPr lang="en-US">
                <a:solidFill>
                  <a:schemeClr val="dk1"/>
                </a:solidFill>
              </a:rPr>
              <a:t>.</a:t>
            </a:r>
            <a:br>
              <a:rPr lang="en-US">
                <a:solidFill>
                  <a:schemeClr val="dk1"/>
                </a:solidFill>
              </a:rPr>
            </a:br>
            <a:endParaRPr>
              <a:solidFill>
                <a:schemeClr val="dk1"/>
              </a:solidFill>
            </a:endParaRPr>
          </a:p>
          <a:p>
            <a:pPr indent="-317500" lvl="0" marL="457200" rtl="0" algn="l">
              <a:lnSpc>
                <a:spcPct val="115000"/>
              </a:lnSpc>
              <a:spcBef>
                <a:spcPts val="0"/>
              </a:spcBef>
              <a:spcAft>
                <a:spcPts val="0"/>
              </a:spcAft>
              <a:buClr>
                <a:schemeClr val="dk1"/>
              </a:buClr>
              <a:buSzPts val="1400"/>
              <a:buChar char="●"/>
            </a:pPr>
            <a:r>
              <a:rPr b="1" lang="en-US">
                <a:solidFill>
                  <a:schemeClr val="dk1"/>
                </a:solidFill>
              </a:rPr>
              <a:t>Best-of-both-worlds</a:t>
            </a:r>
            <a:r>
              <a:rPr lang="en-US">
                <a:solidFill>
                  <a:schemeClr val="dk1"/>
                </a:solidFill>
              </a:rPr>
              <a:t>: near-optimal against stochastic and adversarial demand.</a:t>
            </a:r>
            <a:endParaRPr>
              <a:solidFill>
                <a:schemeClr val="dk1"/>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39"/>
          <p:cNvSpPr txBox="1"/>
          <p:nvPr>
            <p:ph idx="12" type="sldNum"/>
          </p:nvPr>
        </p:nvSpPr>
        <p:spPr>
          <a:xfrm>
            <a:off x="11013988" y="6359546"/>
            <a:ext cx="9660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r>
              <a:rPr lang="en-US"/>
              <a:t>/XX</a:t>
            </a:r>
            <a:endParaRPr b="0" sz="1200">
              <a:solidFill>
                <a:srgbClr val="888888"/>
              </a:solidFill>
            </a:endParaRPr>
          </a:p>
        </p:txBody>
      </p:sp>
      <p:sp>
        <p:nvSpPr>
          <p:cNvPr id="342" name="Google Shape;342;p39"/>
          <p:cNvSpPr txBox="1"/>
          <p:nvPr>
            <p:ph type="title"/>
          </p:nvPr>
        </p:nvSpPr>
        <p:spPr>
          <a:xfrm>
            <a:off x="105355" y="90617"/>
            <a:ext cx="6971400" cy="5436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Environment: Multi-Product Pricing</a:t>
            </a:r>
            <a:endParaRPr/>
          </a:p>
        </p:txBody>
      </p:sp>
      <p:sp>
        <p:nvSpPr>
          <p:cNvPr id="343" name="Google Shape;343;p39"/>
          <p:cNvSpPr txBox="1"/>
          <p:nvPr/>
        </p:nvSpPr>
        <p:spPr>
          <a:xfrm>
            <a:off x="854825" y="1738800"/>
            <a:ext cx="7482900" cy="377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100">
                <a:solidFill>
                  <a:schemeClr val="dk1"/>
                </a:solidFill>
              </a:rPr>
              <a:t>Models consumer valuations as </a:t>
            </a:r>
            <a:r>
              <a:rPr b="1" lang="en-US" sz="1100">
                <a:solidFill>
                  <a:schemeClr val="dk1"/>
                </a:solidFill>
              </a:rPr>
              <a:t>logit-normal distribution</a:t>
            </a:r>
            <a:r>
              <a:rPr lang="en-US" sz="1100">
                <a:solidFill>
                  <a:schemeClr val="dk1"/>
                </a:solidFill>
              </a:rPr>
              <a:t>.</a:t>
            </a:r>
            <a:br>
              <a:rPr lang="en-US" sz="1100">
                <a:solidFill>
                  <a:schemeClr val="dk1"/>
                </a:solidFill>
              </a:rPr>
            </a:br>
            <a:endParaRPr sz="1100">
              <a:solidFill>
                <a:schemeClr val="dk1"/>
              </a:solidFill>
            </a:endParaRPr>
          </a:p>
          <a:p>
            <a:pPr indent="0" lvl="0" marL="0" rtl="0" algn="l">
              <a:spcBef>
                <a:spcPts val="0"/>
              </a:spcBef>
              <a:spcAft>
                <a:spcPts val="0"/>
              </a:spcAft>
              <a:buNone/>
            </a:pPr>
            <a:r>
              <a:rPr lang="en-US" sz="1100">
                <a:solidFill>
                  <a:schemeClr val="dk1"/>
                </a:solidFill>
              </a:rPr>
              <a:t>Supports </a:t>
            </a:r>
            <a:r>
              <a:rPr b="1" lang="en-US" sz="1100">
                <a:solidFill>
                  <a:schemeClr val="dk1"/>
                </a:solidFill>
              </a:rPr>
              <a:t>multiple correlated products</a:t>
            </a:r>
            <a:r>
              <a:rPr lang="en-US" sz="1100">
                <a:solidFill>
                  <a:schemeClr val="dk1"/>
                </a:solidFill>
              </a:rPr>
              <a:t>.</a:t>
            </a:r>
            <a:br>
              <a:rPr lang="en-US" sz="1100">
                <a:solidFill>
                  <a:schemeClr val="dk1"/>
                </a:solidFill>
              </a:rPr>
            </a:br>
            <a:endParaRPr sz="1100">
              <a:solidFill>
                <a:schemeClr val="dk1"/>
              </a:solidFill>
            </a:endParaRPr>
          </a:p>
          <a:p>
            <a:pPr indent="0" lvl="0" marL="0" rtl="0" algn="l">
              <a:spcBef>
                <a:spcPts val="0"/>
              </a:spcBef>
              <a:spcAft>
                <a:spcPts val="0"/>
              </a:spcAft>
              <a:buNone/>
            </a:pPr>
            <a:r>
              <a:rPr lang="en-US" sz="1100">
                <a:solidFill>
                  <a:schemeClr val="dk1"/>
                </a:solidFill>
              </a:rPr>
              <a:t>Key features:</a:t>
            </a:r>
            <a:br>
              <a:rPr lang="en-US" sz="1100">
                <a:solidFill>
                  <a:schemeClr val="dk1"/>
                </a:solidFill>
              </a:rPr>
            </a:br>
            <a:endParaRPr sz="1100">
              <a:solidFill>
                <a:schemeClr val="dk1"/>
              </a:solidFill>
            </a:endParaRPr>
          </a:p>
          <a:p>
            <a:pPr indent="-298450" lvl="0" marL="457200" rtl="0" algn="l">
              <a:lnSpc>
                <a:spcPct val="115000"/>
              </a:lnSpc>
              <a:spcBef>
                <a:spcPts val="1200"/>
              </a:spcBef>
              <a:spcAft>
                <a:spcPts val="0"/>
              </a:spcAft>
              <a:buClr>
                <a:schemeClr val="dk1"/>
              </a:buClr>
              <a:buSzPts val="1100"/>
              <a:buChar char="●"/>
            </a:pPr>
            <a:r>
              <a:rPr lang="en-US" sz="1100">
                <a:solidFill>
                  <a:schemeClr val="dk1"/>
                </a:solidFill>
              </a:rPr>
              <a:t>Randomized valuations per round.</a:t>
            </a:r>
            <a:br>
              <a:rPr lang="en-US" sz="1100">
                <a:solidFill>
                  <a:schemeClr val="dk1"/>
                </a:solidFill>
              </a:rPr>
            </a:b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US" sz="1100">
                <a:solidFill>
                  <a:schemeClr val="dk1"/>
                </a:solidFill>
              </a:rPr>
              <a:t>Valuations drift slowly over time (</a:t>
            </a:r>
            <a:r>
              <a:rPr lang="en-US" sz="1100">
                <a:solidFill>
                  <a:srgbClr val="188038"/>
                </a:solidFill>
                <a:latin typeface="Roboto Mono"/>
                <a:ea typeface="Roboto Mono"/>
                <a:cs typeface="Roboto Mono"/>
                <a:sym typeface="Roboto Mono"/>
              </a:rPr>
              <a:t>update_means</a:t>
            </a:r>
            <a:r>
              <a:rPr lang="en-US" sz="1100">
                <a:solidFill>
                  <a:schemeClr val="dk1"/>
                </a:solidFill>
              </a:rPr>
              <a:t>).</a:t>
            </a:r>
            <a:br>
              <a:rPr lang="en-US" sz="1100">
                <a:solidFill>
                  <a:schemeClr val="dk1"/>
                </a:solidFill>
              </a:rPr>
            </a:b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US" sz="1100">
                <a:solidFill>
                  <a:schemeClr val="dk1"/>
                </a:solidFill>
              </a:rPr>
              <a:t>Consumer buys if valuation ≥ price.</a:t>
            </a:r>
            <a:br>
              <a:rPr lang="en-US" sz="1100">
                <a:solidFill>
                  <a:schemeClr val="dk1"/>
                </a:solidFill>
              </a:rPr>
            </a:br>
            <a:endParaRPr sz="1100">
              <a:solidFill>
                <a:schemeClr val="dk1"/>
              </a:solidFill>
            </a:endParaRPr>
          </a:p>
          <a:p>
            <a:pPr indent="0" lvl="0" marL="0" rtl="0" algn="l">
              <a:lnSpc>
                <a:spcPct val="115000"/>
              </a:lnSpc>
              <a:spcBef>
                <a:spcPts val="1200"/>
              </a:spcBef>
              <a:spcAft>
                <a:spcPts val="0"/>
              </a:spcAft>
              <a:buNone/>
            </a:pPr>
            <a:r>
              <a:rPr lang="en-US" sz="1100">
                <a:solidFill>
                  <a:schemeClr val="dk1"/>
                </a:solidFill>
              </a:rPr>
              <a:t>Provides:</a:t>
            </a:r>
            <a:br>
              <a:rPr lang="en-US" sz="1100">
                <a:solidFill>
                  <a:schemeClr val="dk1"/>
                </a:solidFill>
              </a:rPr>
            </a:br>
            <a:endParaRPr sz="1100">
              <a:solidFill>
                <a:schemeClr val="dk1"/>
              </a:solidFill>
            </a:endParaRPr>
          </a:p>
          <a:p>
            <a:pPr indent="-298450" lvl="0" marL="457200" rtl="0" algn="l">
              <a:lnSpc>
                <a:spcPct val="115000"/>
              </a:lnSpc>
              <a:spcBef>
                <a:spcPts val="1200"/>
              </a:spcBef>
              <a:spcAft>
                <a:spcPts val="0"/>
              </a:spcAft>
              <a:buClr>
                <a:schemeClr val="dk1"/>
              </a:buClr>
              <a:buSzPts val="1100"/>
              <a:buChar char="●"/>
            </a:pPr>
            <a:r>
              <a:rPr lang="en-US" sz="1100">
                <a:solidFill>
                  <a:srgbClr val="188038"/>
                </a:solidFill>
                <a:latin typeface="Roboto Mono"/>
                <a:ea typeface="Roboto Mono"/>
                <a:cs typeface="Roboto Mono"/>
                <a:sym typeface="Roboto Mono"/>
              </a:rPr>
              <a:t>round()</a:t>
            </a:r>
            <a:r>
              <a:rPr lang="en-US" sz="1100">
                <a:solidFill>
                  <a:schemeClr val="dk1"/>
                </a:solidFill>
              </a:rPr>
              <a:t> → simulate purchases + revenue.</a:t>
            </a:r>
            <a:br>
              <a:rPr lang="en-US" sz="1100">
                <a:solidFill>
                  <a:schemeClr val="dk1"/>
                </a:solidFill>
              </a:rPr>
            </a:b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US" sz="1100">
                <a:solidFill>
                  <a:srgbClr val="188038"/>
                </a:solidFill>
                <a:latin typeface="Roboto Mono"/>
                <a:ea typeface="Roboto Mono"/>
                <a:cs typeface="Roboto Mono"/>
                <a:sym typeface="Roboto Mono"/>
              </a:rPr>
              <a:t>compute_Q()</a:t>
            </a:r>
            <a:r>
              <a:rPr lang="en-US" sz="1100">
                <a:solidFill>
                  <a:schemeClr val="dk1"/>
                </a:solidFill>
              </a:rPr>
              <a:t> → probability demand curve per price.</a:t>
            </a:r>
            <a:endParaRPr sz="1100">
              <a:solidFill>
                <a:schemeClr val="dk1"/>
              </a:solidFill>
            </a:endParaRPr>
          </a:p>
        </p:txBody>
      </p:sp>
      <p:pic>
        <p:nvPicPr>
          <p:cNvPr id="344" name="Google Shape;344;p39"/>
          <p:cNvPicPr preferRelativeResize="0"/>
          <p:nvPr/>
        </p:nvPicPr>
        <p:blipFill>
          <a:blip r:embed="rId3">
            <a:alphaModFix/>
          </a:blip>
          <a:stretch>
            <a:fillRect/>
          </a:stretch>
        </p:blipFill>
        <p:spPr>
          <a:xfrm>
            <a:off x="5524549" y="1262475"/>
            <a:ext cx="5800850" cy="2269150"/>
          </a:xfrm>
          <a:prstGeom prst="rect">
            <a:avLst/>
          </a:prstGeom>
          <a:noFill/>
          <a:ln>
            <a:noFill/>
          </a:ln>
        </p:spPr>
      </p:pic>
      <p:pic>
        <p:nvPicPr>
          <p:cNvPr id="345" name="Google Shape;345;p39"/>
          <p:cNvPicPr preferRelativeResize="0"/>
          <p:nvPr/>
        </p:nvPicPr>
        <p:blipFill>
          <a:blip r:embed="rId4">
            <a:alphaModFix/>
          </a:blip>
          <a:stretch>
            <a:fillRect/>
          </a:stretch>
        </p:blipFill>
        <p:spPr>
          <a:xfrm>
            <a:off x="5529050" y="3651625"/>
            <a:ext cx="5800850" cy="2272666"/>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40"/>
          <p:cNvSpPr txBox="1"/>
          <p:nvPr>
            <p:ph idx="12" type="sldNum"/>
          </p:nvPr>
        </p:nvSpPr>
        <p:spPr>
          <a:xfrm>
            <a:off x="11013988" y="6359546"/>
            <a:ext cx="9660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r>
              <a:rPr lang="en-US"/>
              <a:t>/XX</a:t>
            </a:r>
            <a:endParaRPr b="0" sz="1200">
              <a:solidFill>
                <a:srgbClr val="888888"/>
              </a:solidFill>
            </a:endParaRPr>
          </a:p>
        </p:txBody>
      </p:sp>
      <p:sp>
        <p:nvSpPr>
          <p:cNvPr id="352" name="Google Shape;352;p40"/>
          <p:cNvSpPr txBox="1"/>
          <p:nvPr>
            <p:ph type="title"/>
          </p:nvPr>
        </p:nvSpPr>
        <p:spPr>
          <a:xfrm>
            <a:off x="105355" y="90617"/>
            <a:ext cx="6971400" cy="5436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Agent: EXP3.P</a:t>
            </a:r>
            <a:endParaRPr/>
          </a:p>
        </p:txBody>
      </p:sp>
      <p:sp>
        <p:nvSpPr>
          <p:cNvPr id="353" name="Google Shape;353;p40"/>
          <p:cNvSpPr txBox="1"/>
          <p:nvPr/>
        </p:nvSpPr>
        <p:spPr>
          <a:xfrm>
            <a:off x="601450" y="1327950"/>
            <a:ext cx="8706900" cy="3954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chemeClr val="dk1"/>
                </a:solidFill>
              </a:rPr>
              <a:t>An </a:t>
            </a:r>
            <a:r>
              <a:rPr b="1" lang="en-US">
                <a:solidFill>
                  <a:schemeClr val="dk1"/>
                </a:solidFill>
              </a:rPr>
              <a:t>adversarial bandit algorithm</a:t>
            </a:r>
            <a:r>
              <a:rPr lang="en-US">
                <a:solidFill>
                  <a:schemeClr val="dk1"/>
                </a:solidFill>
              </a:rPr>
              <a:t> adapted for non-stationary environments.</a:t>
            </a:r>
            <a:br>
              <a:rPr lang="en-US">
                <a:solidFill>
                  <a:schemeClr val="dk1"/>
                </a:solidFill>
              </a:rPr>
            </a:br>
            <a:endParaRPr>
              <a:solidFill>
                <a:schemeClr val="dk1"/>
              </a:solidFill>
            </a:endParaRPr>
          </a:p>
          <a:p>
            <a:pPr indent="0" lvl="0" marL="0" rtl="0" algn="l">
              <a:spcBef>
                <a:spcPts val="0"/>
              </a:spcBef>
              <a:spcAft>
                <a:spcPts val="0"/>
              </a:spcAft>
              <a:buNone/>
            </a:pPr>
            <a:r>
              <a:rPr lang="en-US">
                <a:solidFill>
                  <a:schemeClr val="dk1"/>
                </a:solidFill>
              </a:rPr>
              <a:t>Core mechanics:</a:t>
            </a:r>
            <a:br>
              <a:rPr lang="en-US">
                <a:solidFill>
                  <a:schemeClr val="dk1"/>
                </a:solidFill>
              </a:rPr>
            </a:br>
            <a:endParaRPr>
              <a:solidFill>
                <a:schemeClr val="dk1"/>
              </a:solidFill>
            </a:endParaRPr>
          </a:p>
          <a:p>
            <a:pPr indent="-317500" lvl="0" marL="457200" rtl="0" algn="l">
              <a:lnSpc>
                <a:spcPct val="115000"/>
              </a:lnSpc>
              <a:spcBef>
                <a:spcPts val="1200"/>
              </a:spcBef>
              <a:spcAft>
                <a:spcPts val="0"/>
              </a:spcAft>
              <a:buClr>
                <a:schemeClr val="dk1"/>
              </a:buClr>
              <a:buSzPts val="1400"/>
              <a:buChar char="●"/>
            </a:pPr>
            <a:r>
              <a:rPr lang="en-US">
                <a:solidFill>
                  <a:schemeClr val="dk1"/>
                </a:solidFill>
              </a:rPr>
              <a:t>Maintains exponential weights over arms (prices).</a:t>
            </a:r>
            <a:br>
              <a:rPr lang="en-US">
                <a:solidFill>
                  <a:schemeClr val="dk1"/>
                </a:solidFill>
              </a:rPr>
            </a:br>
            <a:endParaRPr>
              <a:solidFill>
                <a:schemeClr val="dk1"/>
              </a:solidFill>
            </a:endParaRPr>
          </a:p>
          <a:p>
            <a:pPr indent="-317500" lvl="0" marL="457200" rtl="0" algn="l">
              <a:lnSpc>
                <a:spcPct val="115000"/>
              </a:lnSpc>
              <a:spcBef>
                <a:spcPts val="0"/>
              </a:spcBef>
              <a:spcAft>
                <a:spcPts val="0"/>
              </a:spcAft>
              <a:buClr>
                <a:schemeClr val="dk1"/>
              </a:buClr>
              <a:buSzPts val="1400"/>
              <a:buChar char="●"/>
            </a:pPr>
            <a:r>
              <a:rPr lang="en-US">
                <a:solidFill>
                  <a:schemeClr val="dk1"/>
                </a:solidFill>
              </a:rPr>
              <a:t>Uses </a:t>
            </a:r>
            <a:r>
              <a:rPr b="1" lang="en-US">
                <a:solidFill>
                  <a:schemeClr val="dk1"/>
                </a:solidFill>
              </a:rPr>
              <a:t>bias correction</a:t>
            </a:r>
            <a:r>
              <a:rPr lang="en-US">
                <a:solidFill>
                  <a:schemeClr val="dk1"/>
                </a:solidFill>
              </a:rPr>
              <a:t> for regret guarantees.</a:t>
            </a:r>
            <a:br>
              <a:rPr lang="en-US">
                <a:solidFill>
                  <a:schemeClr val="dk1"/>
                </a:solidFill>
              </a:rPr>
            </a:br>
            <a:r>
              <a:rPr lang="en-US">
                <a:solidFill>
                  <a:schemeClr val="dk1"/>
                </a:solidFill>
              </a:rPr>
              <a:t>.</a:t>
            </a:r>
            <a:br>
              <a:rPr lang="en-US">
                <a:solidFill>
                  <a:schemeClr val="dk1"/>
                </a:solidFill>
              </a:rPr>
            </a:br>
            <a:endParaRPr>
              <a:solidFill>
                <a:schemeClr val="dk1"/>
              </a:solidFill>
            </a:endParaRPr>
          </a:p>
          <a:p>
            <a:pPr indent="0" lvl="0" marL="0" rtl="0" algn="l">
              <a:lnSpc>
                <a:spcPct val="115000"/>
              </a:lnSpc>
              <a:spcBef>
                <a:spcPts val="1200"/>
              </a:spcBef>
              <a:spcAft>
                <a:spcPts val="0"/>
              </a:spcAft>
              <a:buNone/>
            </a:pPr>
            <a:r>
              <a:rPr lang="en-US">
                <a:solidFill>
                  <a:schemeClr val="dk1"/>
                </a:solidFill>
              </a:rPr>
              <a:t>Outputs:</a:t>
            </a:r>
            <a:br>
              <a:rPr lang="en-US">
                <a:solidFill>
                  <a:schemeClr val="dk1"/>
                </a:solidFill>
              </a:rPr>
            </a:br>
            <a:endParaRPr>
              <a:solidFill>
                <a:schemeClr val="dk1"/>
              </a:solidFill>
            </a:endParaRPr>
          </a:p>
          <a:p>
            <a:pPr indent="-317500" lvl="0" marL="457200" rtl="0" algn="l">
              <a:lnSpc>
                <a:spcPct val="115000"/>
              </a:lnSpc>
              <a:spcBef>
                <a:spcPts val="1200"/>
              </a:spcBef>
              <a:spcAft>
                <a:spcPts val="0"/>
              </a:spcAft>
              <a:buClr>
                <a:schemeClr val="dk1"/>
              </a:buClr>
              <a:buSzPts val="1400"/>
              <a:buChar char="●"/>
            </a:pPr>
            <a:r>
              <a:rPr lang="en-US">
                <a:solidFill>
                  <a:schemeClr val="dk1"/>
                </a:solidFill>
              </a:rPr>
              <a:t>Chosen </a:t>
            </a:r>
            <a:r>
              <a:rPr b="1" lang="en-US">
                <a:solidFill>
                  <a:schemeClr val="dk1"/>
                </a:solidFill>
              </a:rPr>
              <a:t>arm </a:t>
            </a:r>
            <a:r>
              <a:rPr lang="en-US">
                <a:solidFill>
                  <a:schemeClr val="dk1"/>
                </a:solidFill>
              </a:rPr>
              <a:t>(price).</a:t>
            </a:r>
            <a:br>
              <a:rPr lang="en-US">
                <a:solidFill>
                  <a:schemeClr val="dk1"/>
                </a:solidFill>
              </a:rPr>
            </a:br>
            <a:endParaRPr>
              <a:solidFill>
                <a:schemeClr val="dk1"/>
              </a:solidFill>
            </a:endParaRPr>
          </a:p>
          <a:p>
            <a:pPr indent="-317500" lvl="0" marL="457200" rtl="0" algn="l">
              <a:lnSpc>
                <a:spcPct val="115000"/>
              </a:lnSpc>
              <a:spcBef>
                <a:spcPts val="0"/>
              </a:spcBef>
              <a:spcAft>
                <a:spcPts val="0"/>
              </a:spcAft>
              <a:buClr>
                <a:schemeClr val="dk1"/>
              </a:buClr>
              <a:buSzPts val="1400"/>
              <a:buChar char="●"/>
            </a:pPr>
            <a:r>
              <a:rPr lang="en-US">
                <a:solidFill>
                  <a:schemeClr val="dk1"/>
                </a:solidFill>
              </a:rPr>
              <a:t>Updated </a:t>
            </a:r>
            <a:r>
              <a:rPr b="1" lang="en-US">
                <a:solidFill>
                  <a:schemeClr val="dk1"/>
                </a:solidFill>
              </a:rPr>
              <a:t>probabilities </a:t>
            </a:r>
            <a:r>
              <a:rPr lang="en-US">
                <a:solidFill>
                  <a:schemeClr val="dk1"/>
                </a:solidFill>
              </a:rPr>
              <a:t>over arms.</a:t>
            </a:r>
            <a:endParaRPr>
              <a:solidFill>
                <a:schemeClr val="dk1"/>
              </a:solidFill>
            </a:endParaRPr>
          </a:p>
        </p:txBody>
      </p:sp>
      <p:pic>
        <p:nvPicPr>
          <p:cNvPr id="354" name="Google Shape;354;p40"/>
          <p:cNvPicPr preferRelativeResize="0"/>
          <p:nvPr/>
        </p:nvPicPr>
        <p:blipFill>
          <a:blip r:embed="rId3">
            <a:alphaModFix/>
          </a:blip>
          <a:stretch>
            <a:fillRect/>
          </a:stretch>
        </p:blipFill>
        <p:spPr>
          <a:xfrm>
            <a:off x="7076750" y="1352325"/>
            <a:ext cx="3815000" cy="3094200"/>
          </a:xfrm>
          <a:prstGeom prst="rect">
            <a:avLst/>
          </a:prstGeom>
          <a:noFill/>
          <a:ln>
            <a:noFill/>
          </a:ln>
        </p:spPr>
      </p:pic>
      <p:sp>
        <p:nvSpPr>
          <p:cNvPr id="355" name="Google Shape;355;p40"/>
          <p:cNvSpPr txBox="1"/>
          <p:nvPr/>
        </p:nvSpPr>
        <p:spPr>
          <a:xfrm>
            <a:off x="7217975" y="4855075"/>
            <a:ext cx="3996600" cy="51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200"/>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41"/>
          <p:cNvSpPr txBox="1"/>
          <p:nvPr>
            <p:ph idx="12" type="sldNum"/>
          </p:nvPr>
        </p:nvSpPr>
        <p:spPr>
          <a:xfrm>
            <a:off x="11013988" y="6359546"/>
            <a:ext cx="9660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r>
              <a:rPr lang="en-US"/>
              <a:t>/XX</a:t>
            </a:r>
            <a:endParaRPr b="0" sz="1200">
              <a:solidFill>
                <a:srgbClr val="888888"/>
              </a:solidFill>
            </a:endParaRPr>
          </a:p>
        </p:txBody>
      </p:sp>
      <p:sp>
        <p:nvSpPr>
          <p:cNvPr id="362" name="Google Shape;362;p41"/>
          <p:cNvSpPr txBox="1"/>
          <p:nvPr>
            <p:ph type="title"/>
          </p:nvPr>
        </p:nvSpPr>
        <p:spPr>
          <a:xfrm>
            <a:off x="105355" y="90617"/>
            <a:ext cx="6971400" cy="5436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Agent: Primal-Dual Pricing</a:t>
            </a:r>
            <a:endParaRPr/>
          </a:p>
        </p:txBody>
      </p:sp>
      <p:sp>
        <p:nvSpPr>
          <p:cNvPr id="363" name="Google Shape;363;p41"/>
          <p:cNvSpPr txBox="1"/>
          <p:nvPr/>
        </p:nvSpPr>
        <p:spPr>
          <a:xfrm>
            <a:off x="909225" y="1206900"/>
            <a:ext cx="8201700" cy="463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chemeClr val="dk1"/>
                </a:solidFill>
              </a:rPr>
              <a:t>Wraps multiple EXP3.P agents (one per product).</a:t>
            </a:r>
            <a:br>
              <a:rPr lang="en-US">
                <a:solidFill>
                  <a:schemeClr val="dk1"/>
                </a:solidFill>
              </a:rPr>
            </a:br>
            <a:endParaRPr>
              <a:solidFill>
                <a:schemeClr val="dk1"/>
              </a:solidFill>
            </a:endParaRPr>
          </a:p>
          <a:p>
            <a:pPr indent="0" lvl="0" marL="0" rtl="0" algn="l">
              <a:spcBef>
                <a:spcPts val="0"/>
              </a:spcBef>
              <a:spcAft>
                <a:spcPts val="0"/>
              </a:spcAft>
              <a:buNone/>
            </a:pPr>
            <a:r>
              <a:rPr lang="en-US">
                <a:solidFill>
                  <a:schemeClr val="dk1"/>
                </a:solidFill>
              </a:rPr>
              <a:t>Uses </a:t>
            </a:r>
            <a:r>
              <a:rPr b="1" lang="en-US">
                <a:solidFill>
                  <a:schemeClr val="dk1"/>
                </a:solidFill>
              </a:rPr>
              <a:t>dual variable λ</a:t>
            </a:r>
            <a:r>
              <a:rPr lang="en-US">
                <a:solidFill>
                  <a:schemeClr val="dk1"/>
                </a:solidFill>
              </a:rPr>
              <a:t> to enforce budget constraints.</a:t>
            </a:r>
            <a:br>
              <a:rPr lang="en-US">
                <a:solidFill>
                  <a:schemeClr val="dk1"/>
                </a:solidFill>
              </a:rPr>
            </a:br>
            <a:endParaRPr>
              <a:solidFill>
                <a:schemeClr val="dk1"/>
              </a:solidFill>
            </a:endParaRPr>
          </a:p>
          <a:p>
            <a:pPr indent="0" lvl="0" marL="0" rtl="0" algn="l">
              <a:spcBef>
                <a:spcPts val="0"/>
              </a:spcBef>
              <a:spcAft>
                <a:spcPts val="0"/>
              </a:spcAft>
              <a:buNone/>
            </a:pPr>
            <a:r>
              <a:rPr lang="en-US">
                <a:solidFill>
                  <a:schemeClr val="dk1"/>
                </a:solidFill>
              </a:rPr>
              <a:t>Decision process:</a:t>
            </a:r>
            <a:br>
              <a:rPr lang="en-US">
                <a:solidFill>
                  <a:schemeClr val="dk1"/>
                </a:solidFill>
              </a:rPr>
            </a:br>
            <a:endParaRPr>
              <a:solidFill>
                <a:schemeClr val="dk1"/>
              </a:solidFill>
            </a:endParaRPr>
          </a:p>
          <a:p>
            <a:pPr indent="-317500" lvl="0" marL="457200" rtl="0" algn="l">
              <a:lnSpc>
                <a:spcPct val="115000"/>
              </a:lnSpc>
              <a:spcBef>
                <a:spcPts val="1200"/>
              </a:spcBef>
              <a:spcAft>
                <a:spcPts val="0"/>
              </a:spcAft>
              <a:buClr>
                <a:schemeClr val="dk1"/>
              </a:buClr>
              <a:buSzPts val="1400"/>
              <a:buAutoNum type="arabicPeriod"/>
            </a:pPr>
            <a:r>
              <a:rPr lang="en-US">
                <a:solidFill>
                  <a:schemeClr val="dk1"/>
                </a:solidFill>
              </a:rPr>
              <a:t>Each product chooses price via its EXP3.P agent.</a:t>
            </a:r>
            <a:br>
              <a:rPr lang="en-US">
                <a:solidFill>
                  <a:schemeClr val="dk1"/>
                </a:solidFill>
              </a:rPr>
            </a:br>
            <a:endParaRPr>
              <a:solidFill>
                <a:schemeClr val="dk1"/>
              </a:solidFill>
            </a:endParaRPr>
          </a:p>
          <a:p>
            <a:pPr indent="-317500" lvl="0" marL="457200" rtl="0" algn="l">
              <a:lnSpc>
                <a:spcPct val="115000"/>
              </a:lnSpc>
              <a:spcBef>
                <a:spcPts val="0"/>
              </a:spcBef>
              <a:spcAft>
                <a:spcPts val="0"/>
              </a:spcAft>
              <a:buClr>
                <a:schemeClr val="dk1"/>
              </a:buClr>
              <a:buSzPts val="1400"/>
              <a:buAutoNum type="arabicPeriod"/>
            </a:pPr>
            <a:r>
              <a:rPr lang="en-US">
                <a:solidFill>
                  <a:schemeClr val="dk1"/>
                </a:solidFill>
              </a:rPr>
              <a:t>Agent updates weights based on </a:t>
            </a:r>
            <a:r>
              <a:rPr b="1" lang="en-US">
                <a:solidFill>
                  <a:schemeClr val="dk1"/>
                </a:solidFill>
              </a:rPr>
              <a:t>Lagrangian reward</a:t>
            </a:r>
            <a:r>
              <a:rPr lang="en-US">
                <a:solidFill>
                  <a:schemeClr val="dk1"/>
                </a:solidFill>
              </a:rPr>
              <a:t> (revenue – λ × constraint).</a:t>
            </a:r>
            <a:br>
              <a:rPr lang="en-US">
                <a:solidFill>
                  <a:schemeClr val="dk1"/>
                </a:solidFill>
              </a:rPr>
            </a:br>
            <a:endParaRPr>
              <a:solidFill>
                <a:schemeClr val="dk1"/>
              </a:solidFill>
            </a:endParaRPr>
          </a:p>
          <a:p>
            <a:pPr indent="-317500" lvl="0" marL="457200" rtl="0" algn="l">
              <a:lnSpc>
                <a:spcPct val="115000"/>
              </a:lnSpc>
              <a:spcBef>
                <a:spcPts val="0"/>
              </a:spcBef>
              <a:spcAft>
                <a:spcPts val="0"/>
              </a:spcAft>
              <a:buClr>
                <a:schemeClr val="dk1"/>
              </a:buClr>
              <a:buSzPts val="1400"/>
              <a:buAutoNum type="arabicPeriod"/>
            </a:pPr>
            <a:r>
              <a:rPr lang="en-US">
                <a:solidFill>
                  <a:schemeClr val="dk1"/>
                </a:solidFill>
              </a:rPr>
              <a:t>Updates λ to balance </a:t>
            </a:r>
            <a:r>
              <a:rPr b="1" lang="en-US">
                <a:solidFill>
                  <a:schemeClr val="dk1"/>
                </a:solidFill>
              </a:rPr>
              <a:t>budget vs. revenue</a:t>
            </a:r>
            <a:r>
              <a:rPr lang="en-US">
                <a:solidFill>
                  <a:schemeClr val="dk1"/>
                </a:solidFill>
              </a:rPr>
              <a:t>.</a:t>
            </a:r>
            <a:br>
              <a:rPr lang="en-US">
                <a:solidFill>
                  <a:schemeClr val="dk1"/>
                </a:solidFill>
              </a:rPr>
            </a:br>
            <a:endParaRPr>
              <a:solidFill>
                <a:schemeClr val="dk1"/>
              </a:solidFill>
            </a:endParaRPr>
          </a:p>
          <a:p>
            <a:pPr indent="0" lvl="0" marL="0" rtl="0" algn="l">
              <a:lnSpc>
                <a:spcPct val="115000"/>
              </a:lnSpc>
              <a:spcBef>
                <a:spcPts val="1200"/>
              </a:spcBef>
              <a:spcAft>
                <a:spcPts val="0"/>
              </a:spcAft>
              <a:buNone/>
            </a:pPr>
            <a:r>
              <a:rPr lang="en-US">
                <a:solidFill>
                  <a:schemeClr val="dk1"/>
                </a:solidFill>
              </a:rPr>
              <a:t>Provides:</a:t>
            </a:r>
            <a:br>
              <a:rPr lang="en-US">
                <a:solidFill>
                  <a:schemeClr val="dk1"/>
                </a:solidFill>
              </a:rPr>
            </a:br>
            <a:endParaRPr>
              <a:solidFill>
                <a:schemeClr val="dk1"/>
              </a:solidFill>
            </a:endParaRPr>
          </a:p>
          <a:p>
            <a:pPr indent="-317500" lvl="0" marL="457200" rtl="0" algn="l">
              <a:lnSpc>
                <a:spcPct val="115000"/>
              </a:lnSpc>
              <a:spcBef>
                <a:spcPts val="1200"/>
              </a:spcBef>
              <a:spcAft>
                <a:spcPts val="0"/>
              </a:spcAft>
              <a:buClr>
                <a:schemeClr val="dk1"/>
              </a:buClr>
              <a:buSzPts val="1400"/>
              <a:buChar char="●"/>
            </a:pPr>
            <a:r>
              <a:rPr lang="en-US">
                <a:solidFill>
                  <a:schemeClr val="dk1"/>
                </a:solidFill>
              </a:rPr>
              <a:t>Near-optimal pricing under global constraints.</a:t>
            </a:r>
            <a:br>
              <a:rPr lang="en-US">
                <a:solidFill>
                  <a:schemeClr val="dk1"/>
                </a:solidFill>
              </a:rPr>
            </a:br>
            <a:endParaRPr>
              <a:solidFill>
                <a:schemeClr val="dk1"/>
              </a:solidFill>
            </a:endParaRPr>
          </a:p>
          <a:p>
            <a:pPr indent="-317500" lvl="0" marL="457200" rtl="0" algn="l">
              <a:lnSpc>
                <a:spcPct val="115000"/>
              </a:lnSpc>
              <a:spcBef>
                <a:spcPts val="0"/>
              </a:spcBef>
              <a:spcAft>
                <a:spcPts val="0"/>
              </a:spcAft>
              <a:buClr>
                <a:schemeClr val="dk1"/>
              </a:buClr>
              <a:buSzPts val="1400"/>
              <a:buChar char="●"/>
            </a:pPr>
            <a:r>
              <a:rPr lang="en-US">
                <a:solidFill>
                  <a:schemeClr val="dk1"/>
                </a:solidFill>
              </a:rPr>
              <a:t>History of price distributions, λ evolution.</a:t>
            </a:r>
            <a:endParaRPr>
              <a:solidFill>
                <a:schemeClr val="dk1"/>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42"/>
          <p:cNvSpPr txBox="1"/>
          <p:nvPr>
            <p:ph idx="12" type="sldNum"/>
          </p:nvPr>
        </p:nvSpPr>
        <p:spPr>
          <a:xfrm>
            <a:off x="11013988" y="6359546"/>
            <a:ext cx="9660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r>
              <a:rPr lang="en-US"/>
              <a:t>/XX</a:t>
            </a:r>
            <a:endParaRPr b="0" sz="1200">
              <a:solidFill>
                <a:srgbClr val="888888"/>
              </a:solidFill>
            </a:endParaRPr>
          </a:p>
        </p:txBody>
      </p:sp>
      <p:sp>
        <p:nvSpPr>
          <p:cNvPr id="370" name="Google Shape;370;p42"/>
          <p:cNvSpPr txBox="1"/>
          <p:nvPr>
            <p:ph type="title"/>
          </p:nvPr>
        </p:nvSpPr>
        <p:spPr>
          <a:xfrm>
            <a:off x="105355" y="90617"/>
            <a:ext cx="6971400" cy="5436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Baselines for Evaluation</a:t>
            </a:r>
            <a:endParaRPr/>
          </a:p>
        </p:txBody>
      </p:sp>
      <p:sp>
        <p:nvSpPr>
          <p:cNvPr id="371" name="Google Shape;371;p42"/>
          <p:cNvSpPr txBox="1"/>
          <p:nvPr/>
        </p:nvSpPr>
        <p:spPr>
          <a:xfrm>
            <a:off x="1321100" y="1971925"/>
            <a:ext cx="7599600" cy="2712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100">
                <a:solidFill>
                  <a:schemeClr val="dk1"/>
                </a:solidFill>
              </a:rPr>
              <a:t>Clairvoyant LP</a:t>
            </a:r>
            <a:r>
              <a:rPr lang="en-US" sz="1100">
                <a:solidFill>
                  <a:schemeClr val="dk1"/>
                </a:solidFill>
              </a:rPr>
              <a:t>:</a:t>
            </a:r>
            <a:br>
              <a:rPr lang="en-US" sz="1100">
                <a:solidFill>
                  <a:schemeClr val="dk1"/>
                </a:solidFill>
              </a:rPr>
            </a:br>
            <a:endParaRPr sz="1100">
              <a:solidFill>
                <a:schemeClr val="dk1"/>
              </a:solidFill>
            </a:endParaRPr>
          </a:p>
          <a:p>
            <a:pPr indent="-298450" lvl="0" marL="457200" rtl="0" algn="l">
              <a:lnSpc>
                <a:spcPct val="115000"/>
              </a:lnSpc>
              <a:spcBef>
                <a:spcPts val="1200"/>
              </a:spcBef>
              <a:spcAft>
                <a:spcPts val="0"/>
              </a:spcAft>
              <a:buClr>
                <a:schemeClr val="dk1"/>
              </a:buClr>
              <a:buSzPts val="1100"/>
              <a:buChar char="●"/>
            </a:pPr>
            <a:r>
              <a:rPr lang="en-US" sz="1100">
                <a:solidFill>
                  <a:schemeClr val="dk1"/>
                </a:solidFill>
              </a:rPr>
              <a:t>Solves linear program with full knowledge of demand.</a:t>
            </a:r>
            <a:br>
              <a:rPr lang="en-US" sz="1100">
                <a:solidFill>
                  <a:schemeClr val="dk1"/>
                </a:solidFill>
              </a:rPr>
            </a:b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US" sz="1100">
                <a:solidFill>
                  <a:schemeClr val="dk1"/>
                </a:solidFill>
              </a:rPr>
              <a:t>Used as benchmark upper bound.</a:t>
            </a:r>
            <a:br>
              <a:rPr lang="en-US" sz="1100">
                <a:solidFill>
                  <a:schemeClr val="dk1"/>
                </a:solidFill>
              </a:rPr>
            </a:br>
            <a:endParaRPr sz="1100">
              <a:solidFill>
                <a:schemeClr val="dk1"/>
              </a:solidFill>
            </a:endParaRPr>
          </a:p>
          <a:p>
            <a:pPr indent="0" lvl="0" marL="0" rtl="0" algn="l">
              <a:lnSpc>
                <a:spcPct val="115000"/>
              </a:lnSpc>
              <a:spcBef>
                <a:spcPts val="1200"/>
              </a:spcBef>
              <a:spcAft>
                <a:spcPts val="0"/>
              </a:spcAft>
              <a:buNone/>
            </a:pPr>
            <a:r>
              <a:rPr b="1" lang="en-US" sz="1100">
                <a:solidFill>
                  <a:schemeClr val="dk1"/>
                </a:solidFill>
              </a:rPr>
              <a:t>Best fixed hindsight distribution</a:t>
            </a:r>
            <a:r>
              <a:rPr lang="en-US" sz="1100">
                <a:solidFill>
                  <a:schemeClr val="dk1"/>
                </a:solidFill>
              </a:rPr>
              <a:t>:</a:t>
            </a:r>
            <a:br>
              <a:rPr lang="en-US" sz="1100">
                <a:solidFill>
                  <a:schemeClr val="dk1"/>
                </a:solidFill>
              </a:rPr>
            </a:br>
            <a:endParaRPr sz="1100">
              <a:solidFill>
                <a:schemeClr val="dk1"/>
              </a:solidFill>
            </a:endParaRPr>
          </a:p>
          <a:p>
            <a:pPr indent="-298450" lvl="0" marL="457200" rtl="0" algn="l">
              <a:lnSpc>
                <a:spcPct val="115000"/>
              </a:lnSpc>
              <a:spcBef>
                <a:spcPts val="1200"/>
              </a:spcBef>
              <a:spcAft>
                <a:spcPts val="0"/>
              </a:spcAft>
              <a:buClr>
                <a:schemeClr val="dk1"/>
              </a:buClr>
              <a:buSzPts val="1100"/>
              <a:buChar char="●"/>
            </a:pPr>
            <a:r>
              <a:rPr lang="en-US" sz="1100">
                <a:solidFill>
                  <a:schemeClr val="dk1"/>
                </a:solidFill>
              </a:rPr>
              <a:t>Computes optimal fixed pricing strategy for entire horizon.</a:t>
            </a:r>
            <a:br>
              <a:rPr lang="en-US" sz="1100">
                <a:solidFill>
                  <a:schemeClr val="dk1"/>
                </a:solidFill>
              </a:rPr>
            </a:b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US" sz="1100">
                <a:solidFill>
                  <a:schemeClr val="dk1"/>
                </a:solidFill>
              </a:rPr>
              <a:t>Provides another regret baseline.</a:t>
            </a:r>
            <a:endParaRPr sz="1100">
              <a:solidFill>
                <a:schemeClr val="dk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 name="Shape 56"/>
        <p:cNvGrpSpPr/>
        <p:nvPr/>
      </p:nvGrpSpPr>
      <p:grpSpPr>
        <a:xfrm>
          <a:off x="0" y="0"/>
          <a:ext cx="0" cy="0"/>
          <a:chOff x="0" y="0"/>
          <a:chExt cx="0" cy="0"/>
        </a:xfrm>
      </p:grpSpPr>
      <p:sp>
        <p:nvSpPr>
          <p:cNvPr id="57" name="Google Shape;57;p7"/>
          <p:cNvSpPr txBox="1"/>
          <p:nvPr>
            <p:ph idx="12" type="sldNum"/>
          </p:nvPr>
        </p:nvSpPr>
        <p:spPr>
          <a:xfrm>
            <a:off x="11013988" y="6359546"/>
            <a:ext cx="965887"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r>
              <a:rPr lang="en-US"/>
              <a:t>/XX</a:t>
            </a:r>
            <a:endParaRPr/>
          </a:p>
        </p:txBody>
      </p:sp>
      <p:sp>
        <p:nvSpPr>
          <p:cNvPr id="58" name="Google Shape;58;p7"/>
          <p:cNvSpPr txBox="1"/>
          <p:nvPr>
            <p:ph type="title"/>
          </p:nvPr>
        </p:nvSpPr>
        <p:spPr>
          <a:xfrm>
            <a:off x="105355" y="90617"/>
            <a:ext cx="6971271" cy="543697"/>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2800"/>
              <a:buFont typeface="Calibri"/>
              <a:buNone/>
            </a:pPr>
            <a:r>
              <a:rPr lang="en-US"/>
              <a:t>Environment</a:t>
            </a:r>
            <a:endParaRPr/>
          </a:p>
        </p:txBody>
      </p:sp>
      <p:sp>
        <p:nvSpPr>
          <p:cNvPr id="59" name="Google Shape;59;p7"/>
          <p:cNvSpPr txBox="1"/>
          <p:nvPr/>
        </p:nvSpPr>
        <p:spPr>
          <a:xfrm>
            <a:off x="883975" y="1661075"/>
            <a:ext cx="10018200" cy="3981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US" sz="1800">
                <a:solidFill>
                  <a:schemeClr val="dk1"/>
                </a:solidFill>
              </a:rPr>
              <a:t>•We simulate </a:t>
            </a:r>
            <a:r>
              <a:rPr b="1" lang="en-US" sz="1800">
                <a:solidFill>
                  <a:schemeClr val="dk1"/>
                </a:solidFill>
              </a:rPr>
              <a:t>a seller offering a single product</a:t>
            </a:r>
            <a:r>
              <a:rPr lang="en-US" sz="1800">
                <a:solidFill>
                  <a:schemeClr val="dk1"/>
                </a:solidFill>
              </a:rPr>
              <a:t>.</a:t>
            </a:r>
            <a:endParaRPr sz="1800">
              <a:solidFill>
                <a:schemeClr val="dk1"/>
              </a:solidFill>
            </a:endParaRPr>
          </a:p>
          <a:p>
            <a:pPr indent="0" lvl="0" marL="0" rtl="0" algn="l">
              <a:lnSpc>
                <a:spcPct val="115000"/>
              </a:lnSpc>
              <a:spcBef>
                <a:spcPts val="0"/>
              </a:spcBef>
              <a:spcAft>
                <a:spcPts val="0"/>
              </a:spcAft>
              <a:buNone/>
            </a:pPr>
            <a:r>
              <a:t/>
            </a:r>
            <a:endParaRPr sz="1800">
              <a:solidFill>
                <a:schemeClr val="dk1"/>
              </a:solidFill>
            </a:endParaRPr>
          </a:p>
          <a:p>
            <a:pPr indent="0" lvl="0" marL="0" rtl="0" algn="l">
              <a:lnSpc>
                <a:spcPct val="115000"/>
              </a:lnSpc>
              <a:spcBef>
                <a:spcPts val="0"/>
              </a:spcBef>
              <a:spcAft>
                <a:spcPts val="0"/>
              </a:spcAft>
              <a:buNone/>
            </a:pPr>
            <a:r>
              <a:rPr lang="en-US" sz="1800">
                <a:solidFill>
                  <a:schemeClr val="dk1"/>
                </a:solidFill>
              </a:rPr>
              <a:t>•Customers’ </a:t>
            </a:r>
            <a:r>
              <a:rPr b="1" lang="en-US" sz="1800">
                <a:solidFill>
                  <a:schemeClr val="dk1"/>
                </a:solidFill>
              </a:rPr>
              <a:t>valuations</a:t>
            </a:r>
            <a:r>
              <a:rPr lang="en-US" sz="1800">
                <a:solidFill>
                  <a:schemeClr val="dk1"/>
                </a:solidFill>
              </a:rPr>
              <a:t> are random and drawn from distributions bounded in [0,1]:</a:t>
            </a:r>
            <a:endParaRPr sz="1800">
              <a:solidFill>
                <a:schemeClr val="dk1"/>
              </a:solidFill>
            </a:endParaRPr>
          </a:p>
          <a:p>
            <a:pPr indent="0" lvl="0" marL="469900" rtl="0" algn="l">
              <a:lnSpc>
                <a:spcPct val="115000"/>
              </a:lnSpc>
              <a:spcBef>
                <a:spcPts val="0"/>
              </a:spcBef>
              <a:spcAft>
                <a:spcPts val="0"/>
              </a:spcAft>
              <a:buNone/>
            </a:pPr>
            <a:r>
              <a:rPr lang="en-US" sz="1800">
                <a:solidFill>
                  <a:schemeClr val="dk1"/>
                </a:solidFill>
              </a:rPr>
              <a:t>•Truncated Normal</a:t>
            </a:r>
            <a:endParaRPr sz="1800">
              <a:solidFill>
                <a:schemeClr val="dk1"/>
              </a:solidFill>
            </a:endParaRPr>
          </a:p>
          <a:p>
            <a:pPr indent="0" lvl="0" marL="469900" rtl="0" algn="l">
              <a:lnSpc>
                <a:spcPct val="115000"/>
              </a:lnSpc>
              <a:spcBef>
                <a:spcPts val="0"/>
              </a:spcBef>
              <a:spcAft>
                <a:spcPts val="0"/>
              </a:spcAft>
              <a:buNone/>
            </a:pPr>
            <a:r>
              <a:rPr lang="en-US" sz="1800">
                <a:solidFill>
                  <a:schemeClr val="dk1"/>
                </a:solidFill>
              </a:rPr>
              <a:t>•Uniform</a:t>
            </a:r>
            <a:endParaRPr sz="1800">
              <a:solidFill>
                <a:schemeClr val="dk1"/>
              </a:solidFill>
            </a:endParaRPr>
          </a:p>
          <a:p>
            <a:pPr indent="0" lvl="0" marL="469900" rtl="0" algn="l">
              <a:lnSpc>
                <a:spcPct val="115000"/>
              </a:lnSpc>
              <a:spcBef>
                <a:spcPts val="0"/>
              </a:spcBef>
              <a:spcAft>
                <a:spcPts val="0"/>
              </a:spcAft>
              <a:buNone/>
            </a:pPr>
            <a:r>
              <a:rPr lang="en-US" sz="1800">
                <a:solidFill>
                  <a:schemeClr val="dk1"/>
                </a:solidFill>
              </a:rPr>
              <a:t>•Beta</a:t>
            </a:r>
            <a:endParaRPr sz="1800">
              <a:solidFill>
                <a:schemeClr val="dk1"/>
              </a:solidFill>
            </a:endParaRPr>
          </a:p>
          <a:p>
            <a:pPr indent="0" lvl="0" marL="469900" rtl="0" algn="l">
              <a:lnSpc>
                <a:spcPct val="115000"/>
              </a:lnSpc>
              <a:spcBef>
                <a:spcPts val="0"/>
              </a:spcBef>
              <a:spcAft>
                <a:spcPts val="0"/>
              </a:spcAft>
              <a:buNone/>
            </a:pPr>
            <a:r>
              <a:rPr lang="en-US" sz="1800">
                <a:solidFill>
                  <a:schemeClr val="dk1"/>
                </a:solidFill>
              </a:rPr>
              <a:t>•Truncated Exponential</a:t>
            </a:r>
            <a:endParaRPr sz="1800">
              <a:solidFill>
                <a:schemeClr val="dk1"/>
              </a:solidFill>
            </a:endParaRPr>
          </a:p>
          <a:p>
            <a:pPr indent="0" lvl="0" marL="0" rtl="0" algn="l">
              <a:lnSpc>
                <a:spcPct val="115000"/>
              </a:lnSpc>
              <a:spcBef>
                <a:spcPts val="0"/>
              </a:spcBef>
              <a:spcAft>
                <a:spcPts val="0"/>
              </a:spcAft>
              <a:buNone/>
            </a:pPr>
            <a:r>
              <a:rPr lang="en-US" sz="1800">
                <a:solidFill>
                  <a:schemeClr val="dk1"/>
                </a:solidFill>
              </a:rPr>
              <a:t>•At each round:</a:t>
            </a:r>
            <a:endParaRPr sz="1800">
              <a:solidFill>
                <a:schemeClr val="dk1"/>
              </a:solidFill>
            </a:endParaRPr>
          </a:p>
          <a:p>
            <a:pPr indent="0" lvl="0" marL="469900" rtl="0" algn="l">
              <a:lnSpc>
                <a:spcPct val="115000"/>
              </a:lnSpc>
              <a:spcBef>
                <a:spcPts val="0"/>
              </a:spcBef>
              <a:spcAft>
                <a:spcPts val="0"/>
              </a:spcAft>
              <a:buNone/>
            </a:pPr>
            <a:r>
              <a:rPr lang="en-US" sz="1800">
                <a:solidFill>
                  <a:schemeClr val="dk1"/>
                </a:solidFill>
              </a:rPr>
              <a:t>•Seller chooses a </a:t>
            </a:r>
            <a:r>
              <a:rPr b="1" lang="en-US" sz="1800">
                <a:solidFill>
                  <a:schemeClr val="dk1"/>
                </a:solidFill>
              </a:rPr>
              <a:t>price</a:t>
            </a:r>
            <a:endParaRPr b="1" sz="1800">
              <a:solidFill>
                <a:schemeClr val="dk1"/>
              </a:solidFill>
            </a:endParaRPr>
          </a:p>
          <a:p>
            <a:pPr indent="0" lvl="0" marL="469900" rtl="0" algn="l">
              <a:lnSpc>
                <a:spcPct val="115000"/>
              </a:lnSpc>
              <a:spcBef>
                <a:spcPts val="0"/>
              </a:spcBef>
              <a:spcAft>
                <a:spcPts val="0"/>
              </a:spcAft>
              <a:buNone/>
            </a:pPr>
            <a:r>
              <a:rPr lang="en-US" sz="1800">
                <a:solidFill>
                  <a:schemeClr val="dk1"/>
                </a:solidFill>
              </a:rPr>
              <a:t>•A customer arrives with a random valuation</a:t>
            </a:r>
            <a:endParaRPr sz="1800">
              <a:solidFill>
                <a:schemeClr val="dk1"/>
              </a:solidFill>
            </a:endParaRPr>
          </a:p>
          <a:p>
            <a:pPr indent="0" lvl="0" marL="469900" rtl="0" algn="l">
              <a:lnSpc>
                <a:spcPct val="115000"/>
              </a:lnSpc>
              <a:spcBef>
                <a:spcPts val="0"/>
              </a:spcBef>
              <a:spcAft>
                <a:spcPts val="0"/>
              </a:spcAft>
              <a:buNone/>
            </a:pPr>
            <a:r>
              <a:rPr lang="en-US" sz="1800">
                <a:solidFill>
                  <a:schemeClr val="dk1"/>
                </a:solidFill>
              </a:rPr>
              <a:t>•If valuation ≥ price → product sold (d=1), else not sold (d=0)</a:t>
            </a:r>
            <a:endParaRPr sz="1800">
              <a:solidFill>
                <a:schemeClr val="dk1"/>
              </a:solidFill>
            </a:endParaRPr>
          </a:p>
          <a:p>
            <a:pPr indent="0" lvl="0" marL="469900" rtl="0" algn="l">
              <a:lnSpc>
                <a:spcPct val="115000"/>
              </a:lnSpc>
              <a:spcBef>
                <a:spcPts val="0"/>
              </a:spcBef>
              <a:spcAft>
                <a:spcPts val="0"/>
              </a:spcAft>
              <a:buNone/>
            </a:pPr>
            <a:r>
              <a:rPr lang="en-US" sz="1800">
                <a:solidFill>
                  <a:schemeClr val="dk1"/>
                </a:solidFill>
              </a:rPr>
              <a:t>•</a:t>
            </a:r>
            <a:r>
              <a:rPr b="1" lang="en-US" sz="1800">
                <a:solidFill>
                  <a:schemeClr val="dk1"/>
                </a:solidFill>
              </a:rPr>
              <a:t>Reward</a:t>
            </a:r>
            <a:r>
              <a:rPr lang="en-US" sz="1800">
                <a:solidFill>
                  <a:schemeClr val="dk1"/>
                </a:solidFill>
              </a:rPr>
              <a:t>: </a:t>
            </a:r>
            <a:r>
              <a:rPr lang="en-US" sz="1900">
                <a:solidFill>
                  <a:schemeClr val="dk1"/>
                </a:solidFill>
              </a:rPr>
              <a:t>rt = (p_t - cost) ⋅ d </a:t>
            </a:r>
            <a:endParaRPr sz="1900">
              <a:solidFill>
                <a:schemeClr val="dk1"/>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p43"/>
          <p:cNvSpPr txBox="1"/>
          <p:nvPr>
            <p:ph idx="12" type="sldNum"/>
          </p:nvPr>
        </p:nvSpPr>
        <p:spPr>
          <a:xfrm>
            <a:off x="11013988" y="6359546"/>
            <a:ext cx="9660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r>
              <a:rPr lang="en-US"/>
              <a:t>/XX</a:t>
            </a:r>
            <a:endParaRPr b="0" sz="1200">
              <a:solidFill>
                <a:srgbClr val="888888"/>
              </a:solidFill>
            </a:endParaRPr>
          </a:p>
        </p:txBody>
      </p:sp>
      <p:sp>
        <p:nvSpPr>
          <p:cNvPr id="378" name="Google Shape;378;p43"/>
          <p:cNvSpPr txBox="1"/>
          <p:nvPr>
            <p:ph type="title"/>
          </p:nvPr>
        </p:nvSpPr>
        <p:spPr>
          <a:xfrm>
            <a:off x="105355" y="90617"/>
            <a:ext cx="6971400" cy="5436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Experiment Setup</a:t>
            </a:r>
            <a:endParaRPr/>
          </a:p>
        </p:txBody>
      </p:sp>
      <p:sp>
        <p:nvSpPr>
          <p:cNvPr id="379" name="Google Shape;379;p43"/>
          <p:cNvSpPr txBox="1"/>
          <p:nvPr/>
        </p:nvSpPr>
        <p:spPr>
          <a:xfrm>
            <a:off x="1857300" y="1262550"/>
            <a:ext cx="3945000" cy="4488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200">
                <a:solidFill>
                  <a:schemeClr val="dk1"/>
                </a:solidFill>
              </a:rPr>
              <a:t>Parallelized trial runs (</a:t>
            </a:r>
            <a:r>
              <a:rPr lang="en-US" sz="1200">
                <a:solidFill>
                  <a:srgbClr val="188038"/>
                </a:solidFill>
                <a:latin typeface="Roboto Mono"/>
                <a:ea typeface="Roboto Mono"/>
                <a:cs typeface="Roboto Mono"/>
                <a:sym typeface="Roboto Mono"/>
              </a:rPr>
              <a:t>joblib</a:t>
            </a:r>
            <a:r>
              <a:rPr lang="en-US" sz="1200">
                <a:solidFill>
                  <a:schemeClr val="dk1"/>
                </a:solidFill>
              </a:rPr>
              <a:t>, multiprocessing).</a:t>
            </a:r>
            <a:br>
              <a:rPr lang="en-US" sz="1200">
                <a:solidFill>
                  <a:schemeClr val="dk1"/>
                </a:solidFill>
              </a:rPr>
            </a:br>
            <a:endParaRPr sz="1200">
              <a:solidFill>
                <a:schemeClr val="dk1"/>
              </a:solidFill>
            </a:endParaRPr>
          </a:p>
          <a:p>
            <a:pPr indent="0" lvl="0" marL="0" rtl="0" algn="l">
              <a:spcBef>
                <a:spcPts val="0"/>
              </a:spcBef>
              <a:spcAft>
                <a:spcPts val="0"/>
              </a:spcAft>
              <a:buNone/>
            </a:pPr>
            <a:r>
              <a:rPr lang="en-US" sz="1200">
                <a:solidFill>
                  <a:schemeClr val="dk1"/>
                </a:solidFill>
              </a:rPr>
              <a:t>Progress tracked with </a:t>
            </a:r>
            <a:r>
              <a:rPr lang="en-US" sz="1200">
                <a:solidFill>
                  <a:srgbClr val="188038"/>
                </a:solidFill>
                <a:latin typeface="Roboto Mono"/>
                <a:ea typeface="Roboto Mono"/>
                <a:cs typeface="Roboto Mono"/>
                <a:sym typeface="Roboto Mono"/>
              </a:rPr>
              <a:t>tqdm</a:t>
            </a:r>
            <a:r>
              <a:rPr lang="en-US" sz="1200">
                <a:solidFill>
                  <a:schemeClr val="dk1"/>
                </a:solidFill>
              </a:rPr>
              <a:t>.</a:t>
            </a:r>
            <a:br>
              <a:rPr lang="en-US" sz="1200">
                <a:solidFill>
                  <a:schemeClr val="dk1"/>
                </a:solidFill>
              </a:rPr>
            </a:br>
            <a:endParaRPr sz="1200">
              <a:solidFill>
                <a:schemeClr val="dk1"/>
              </a:solidFill>
            </a:endParaRPr>
          </a:p>
          <a:p>
            <a:pPr indent="0" lvl="0" marL="0" rtl="0" algn="l">
              <a:spcBef>
                <a:spcPts val="0"/>
              </a:spcBef>
              <a:spcAft>
                <a:spcPts val="0"/>
              </a:spcAft>
              <a:buNone/>
            </a:pPr>
            <a:r>
              <a:rPr lang="en-US" sz="1200">
                <a:solidFill>
                  <a:schemeClr val="dk1"/>
                </a:solidFill>
              </a:rPr>
              <a:t>Each trial simulates:</a:t>
            </a:r>
            <a:br>
              <a:rPr lang="en-US" sz="1200">
                <a:solidFill>
                  <a:schemeClr val="dk1"/>
                </a:solidFill>
              </a:rPr>
            </a:br>
            <a:endParaRPr sz="1200">
              <a:solidFill>
                <a:schemeClr val="dk1"/>
              </a:solidFill>
            </a:endParaRPr>
          </a:p>
          <a:p>
            <a:pPr indent="-304800" lvl="0" marL="457200" rtl="0" algn="l">
              <a:lnSpc>
                <a:spcPct val="115000"/>
              </a:lnSpc>
              <a:spcBef>
                <a:spcPts val="1200"/>
              </a:spcBef>
              <a:spcAft>
                <a:spcPts val="0"/>
              </a:spcAft>
              <a:buClr>
                <a:schemeClr val="dk1"/>
              </a:buClr>
              <a:buSzPts val="1200"/>
              <a:buChar char="●"/>
            </a:pPr>
            <a:r>
              <a:rPr b="1" lang="en-US" sz="1200">
                <a:solidFill>
                  <a:schemeClr val="dk1"/>
                </a:solidFill>
              </a:rPr>
              <a:t>Multi-product environment.</a:t>
            </a:r>
            <a:br>
              <a:rPr b="1" lang="en-US" sz="1200">
                <a:solidFill>
                  <a:schemeClr val="dk1"/>
                </a:solidFill>
              </a:rPr>
            </a:br>
            <a:endParaRPr b="1" sz="1200">
              <a:solidFill>
                <a:schemeClr val="dk1"/>
              </a:solidFill>
            </a:endParaRPr>
          </a:p>
          <a:p>
            <a:pPr indent="-304800" lvl="0" marL="457200" rtl="0" algn="l">
              <a:lnSpc>
                <a:spcPct val="115000"/>
              </a:lnSpc>
              <a:spcBef>
                <a:spcPts val="0"/>
              </a:spcBef>
              <a:spcAft>
                <a:spcPts val="0"/>
              </a:spcAft>
              <a:buClr>
                <a:schemeClr val="dk1"/>
              </a:buClr>
              <a:buSzPts val="1200"/>
              <a:buChar char="●"/>
            </a:pPr>
            <a:r>
              <a:rPr b="1" lang="en-US" sz="1200">
                <a:solidFill>
                  <a:schemeClr val="dk1"/>
                </a:solidFill>
              </a:rPr>
              <a:t>Agent interaction </a:t>
            </a:r>
            <a:r>
              <a:rPr lang="en-US" sz="1200">
                <a:solidFill>
                  <a:schemeClr val="dk1"/>
                </a:solidFill>
              </a:rPr>
              <a:t>(Primal-Dual EXP3.P).</a:t>
            </a:r>
            <a:br>
              <a:rPr lang="en-US" sz="1200">
                <a:solidFill>
                  <a:schemeClr val="dk1"/>
                </a:solidFill>
              </a:rPr>
            </a:b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b="1" lang="en-US" sz="1200">
                <a:solidFill>
                  <a:schemeClr val="dk1"/>
                </a:solidFill>
              </a:rPr>
              <a:t>Logging</a:t>
            </a:r>
            <a:r>
              <a:rPr lang="en-US" sz="1200">
                <a:solidFill>
                  <a:schemeClr val="dk1"/>
                </a:solidFill>
              </a:rPr>
              <a:t>: rewards, payments, regrets.</a:t>
            </a:r>
            <a:br>
              <a:rPr lang="en-US" sz="1200">
                <a:solidFill>
                  <a:schemeClr val="dk1"/>
                </a:solidFill>
              </a:rPr>
            </a:br>
            <a:endParaRPr sz="1200">
              <a:solidFill>
                <a:schemeClr val="dk1"/>
              </a:solidFill>
            </a:endParaRPr>
          </a:p>
          <a:p>
            <a:pPr indent="0" lvl="0" marL="0" rtl="0" algn="l">
              <a:lnSpc>
                <a:spcPct val="115000"/>
              </a:lnSpc>
              <a:spcBef>
                <a:spcPts val="1200"/>
              </a:spcBef>
              <a:spcAft>
                <a:spcPts val="0"/>
              </a:spcAft>
              <a:buNone/>
            </a:pPr>
            <a:r>
              <a:rPr lang="en-US" sz="1200">
                <a:solidFill>
                  <a:schemeClr val="dk1"/>
                </a:solidFill>
              </a:rPr>
              <a:t>Visualizations:</a:t>
            </a:r>
            <a:br>
              <a:rPr lang="en-US" sz="1200">
                <a:solidFill>
                  <a:schemeClr val="dk1"/>
                </a:solidFill>
              </a:rPr>
            </a:br>
            <a:endParaRPr sz="1200">
              <a:solidFill>
                <a:schemeClr val="dk1"/>
              </a:solidFill>
            </a:endParaRPr>
          </a:p>
          <a:p>
            <a:pPr indent="-304800" lvl="0" marL="457200" rtl="0" algn="l">
              <a:lnSpc>
                <a:spcPct val="115000"/>
              </a:lnSpc>
              <a:spcBef>
                <a:spcPts val="1200"/>
              </a:spcBef>
              <a:spcAft>
                <a:spcPts val="0"/>
              </a:spcAft>
              <a:buClr>
                <a:schemeClr val="dk1"/>
              </a:buClr>
              <a:buSzPts val="1200"/>
              <a:buChar char="●"/>
            </a:pPr>
            <a:r>
              <a:rPr lang="en-US" sz="1200">
                <a:solidFill>
                  <a:schemeClr val="dk1"/>
                </a:solidFill>
              </a:rPr>
              <a:t>Regret vs horizon.</a:t>
            </a:r>
            <a:br>
              <a:rPr lang="en-US" sz="1200">
                <a:solidFill>
                  <a:schemeClr val="dk1"/>
                </a:solidFill>
              </a:rPr>
            </a:b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US" sz="1200">
                <a:solidFill>
                  <a:schemeClr val="dk1"/>
                </a:solidFill>
              </a:rPr>
              <a:t>Payments vs budget.</a:t>
            </a:r>
            <a:br>
              <a:rPr lang="en-US" sz="1200">
                <a:solidFill>
                  <a:schemeClr val="dk1"/>
                </a:solidFill>
              </a:rPr>
            </a:b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US" sz="1200">
                <a:solidFill>
                  <a:schemeClr val="dk1"/>
                </a:solidFill>
              </a:rPr>
              <a:t>Evolution of valuations and λ.</a:t>
            </a:r>
            <a:endParaRPr sz="1200">
              <a:solidFill>
                <a:schemeClr val="dk1"/>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p44"/>
          <p:cNvSpPr txBox="1"/>
          <p:nvPr>
            <p:ph idx="12" type="sldNum"/>
          </p:nvPr>
        </p:nvSpPr>
        <p:spPr>
          <a:xfrm>
            <a:off x="11013988" y="6359546"/>
            <a:ext cx="9660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r>
              <a:rPr lang="en-US"/>
              <a:t>/XX</a:t>
            </a:r>
            <a:endParaRPr b="0" sz="1200">
              <a:solidFill>
                <a:srgbClr val="888888"/>
              </a:solidFill>
            </a:endParaRPr>
          </a:p>
        </p:txBody>
      </p:sp>
      <p:sp>
        <p:nvSpPr>
          <p:cNvPr id="386" name="Google Shape;386;p44"/>
          <p:cNvSpPr txBox="1"/>
          <p:nvPr>
            <p:ph type="title"/>
          </p:nvPr>
        </p:nvSpPr>
        <p:spPr>
          <a:xfrm>
            <a:off x="105355" y="90617"/>
            <a:ext cx="6971400" cy="5436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Trial Setup: Budget &lt; Horizon</a:t>
            </a:r>
            <a:endParaRPr/>
          </a:p>
        </p:txBody>
      </p:sp>
      <p:sp>
        <p:nvSpPr>
          <p:cNvPr id="387" name="Google Shape;387;p44"/>
          <p:cNvSpPr txBox="1"/>
          <p:nvPr/>
        </p:nvSpPr>
        <p:spPr>
          <a:xfrm>
            <a:off x="233625" y="1404075"/>
            <a:ext cx="10513800" cy="3836400"/>
          </a:xfrm>
          <a:prstGeom prst="rect">
            <a:avLst/>
          </a:prstGeom>
          <a:noFill/>
          <a:ln>
            <a:noFill/>
          </a:ln>
        </p:spPr>
        <p:txBody>
          <a:bodyPr anchorCtr="0" anchor="t" bIns="91425" lIns="91425" spcFirstLastPara="1" rIns="91425" wrap="square" tIns="91425">
            <a:spAutoFit/>
          </a:bodyPr>
          <a:lstStyle/>
          <a:p>
            <a:pPr indent="-311150" lvl="0" marL="457200" rtl="0" algn="l">
              <a:lnSpc>
                <a:spcPct val="115000"/>
              </a:lnSpc>
              <a:spcBef>
                <a:spcPts val="1200"/>
              </a:spcBef>
              <a:spcAft>
                <a:spcPts val="0"/>
              </a:spcAft>
              <a:buClr>
                <a:schemeClr val="dk1"/>
              </a:buClr>
              <a:buSzPts val="1300"/>
              <a:buChar char="●"/>
            </a:pPr>
            <a:r>
              <a:rPr lang="en-US" sz="1300">
                <a:solidFill>
                  <a:schemeClr val="dk1"/>
                </a:solidFill>
              </a:rPr>
              <a:t>Parameters:</a:t>
            </a:r>
            <a:br>
              <a:rPr lang="en-US" sz="1300">
                <a:solidFill>
                  <a:schemeClr val="dk1"/>
                </a:solidFill>
              </a:rPr>
            </a:br>
            <a:endParaRPr sz="1300">
              <a:solidFill>
                <a:schemeClr val="dk1"/>
              </a:solidFill>
            </a:endParaRPr>
          </a:p>
          <a:p>
            <a:pPr indent="-311150" lvl="1" marL="914400" rtl="0" algn="l">
              <a:lnSpc>
                <a:spcPct val="115000"/>
              </a:lnSpc>
              <a:spcBef>
                <a:spcPts val="0"/>
              </a:spcBef>
              <a:spcAft>
                <a:spcPts val="0"/>
              </a:spcAft>
              <a:buClr>
                <a:schemeClr val="dk1"/>
              </a:buClr>
              <a:buSzPts val="1300"/>
              <a:buChar char="○"/>
            </a:pPr>
            <a:r>
              <a:rPr lang="en-US" sz="1300">
                <a:solidFill>
                  <a:schemeClr val="dk1"/>
                </a:solidFill>
              </a:rPr>
              <a:t>Products = {A, B, C}</a:t>
            </a:r>
            <a:br>
              <a:rPr lang="en-US" sz="1300">
                <a:solidFill>
                  <a:schemeClr val="dk1"/>
                </a:solidFill>
              </a:rPr>
            </a:br>
            <a:endParaRPr sz="1300">
              <a:solidFill>
                <a:schemeClr val="dk1"/>
              </a:solidFill>
            </a:endParaRPr>
          </a:p>
          <a:p>
            <a:pPr indent="-311150" lvl="1" marL="914400" rtl="0" algn="l">
              <a:lnSpc>
                <a:spcPct val="115000"/>
              </a:lnSpc>
              <a:spcBef>
                <a:spcPts val="0"/>
              </a:spcBef>
              <a:spcAft>
                <a:spcPts val="0"/>
              </a:spcAft>
              <a:buClr>
                <a:schemeClr val="dk1"/>
              </a:buClr>
              <a:buSzPts val="1300"/>
              <a:buChar char="○"/>
            </a:pPr>
            <a:r>
              <a:rPr lang="en-US" sz="1300">
                <a:solidFill>
                  <a:schemeClr val="dk1"/>
                </a:solidFill>
              </a:rPr>
              <a:t>Budget = 4000, Horizon = 6000 rounds</a:t>
            </a:r>
            <a:br>
              <a:rPr lang="en-US" sz="1300">
                <a:solidFill>
                  <a:schemeClr val="dk1"/>
                </a:solidFill>
              </a:rPr>
            </a:br>
            <a:endParaRPr sz="1300">
              <a:solidFill>
                <a:schemeClr val="dk1"/>
              </a:solidFill>
            </a:endParaRPr>
          </a:p>
          <a:p>
            <a:pPr indent="-311150" lvl="1" marL="914400" rtl="0" algn="l">
              <a:lnSpc>
                <a:spcPct val="115000"/>
              </a:lnSpc>
              <a:spcBef>
                <a:spcPts val="0"/>
              </a:spcBef>
              <a:spcAft>
                <a:spcPts val="0"/>
              </a:spcAft>
              <a:buClr>
                <a:schemeClr val="dk1"/>
              </a:buClr>
              <a:buSzPts val="1300"/>
              <a:buChar char="○"/>
            </a:pPr>
            <a:r>
              <a:rPr lang="en-US" sz="1300">
                <a:solidFill>
                  <a:schemeClr val="dk1"/>
                </a:solidFill>
              </a:rPr>
              <a:t>Seeds: 20 randomized runs</a:t>
            </a:r>
            <a:br>
              <a:rPr lang="en-US" sz="1300">
                <a:solidFill>
                  <a:schemeClr val="dk1"/>
                </a:solidFill>
              </a:rPr>
            </a:br>
            <a:endParaRPr sz="1300">
              <a:solidFill>
                <a:schemeClr val="dk1"/>
              </a:solidFill>
            </a:endParaRPr>
          </a:p>
          <a:p>
            <a:pPr indent="-311150" lvl="1" marL="914400" rtl="0" algn="l">
              <a:lnSpc>
                <a:spcPct val="115000"/>
              </a:lnSpc>
              <a:spcBef>
                <a:spcPts val="0"/>
              </a:spcBef>
              <a:spcAft>
                <a:spcPts val="0"/>
              </a:spcAft>
              <a:buClr>
                <a:schemeClr val="dk1"/>
              </a:buClr>
              <a:buSzPts val="1300"/>
              <a:buChar char="○"/>
            </a:pPr>
            <a:r>
              <a:rPr lang="en-US" sz="1300">
                <a:solidFill>
                  <a:schemeClr val="dk1"/>
                </a:solidFill>
              </a:rPr>
              <a:t>Price discretization: ~17 levels between 0.01 and 1.0</a:t>
            </a:r>
            <a:br>
              <a:rPr lang="en-US" sz="1300">
                <a:solidFill>
                  <a:schemeClr val="dk1"/>
                </a:solidFill>
              </a:rPr>
            </a:br>
            <a:endParaRPr sz="1300">
              <a:solidFill>
                <a:schemeClr val="dk1"/>
              </a:solidFill>
            </a:endParaRPr>
          </a:p>
          <a:p>
            <a:pPr indent="-311150" lvl="0" marL="457200" rtl="0" algn="l">
              <a:lnSpc>
                <a:spcPct val="115000"/>
              </a:lnSpc>
              <a:spcBef>
                <a:spcPts val="0"/>
              </a:spcBef>
              <a:spcAft>
                <a:spcPts val="0"/>
              </a:spcAft>
              <a:buClr>
                <a:schemeClr val="dk1"/>
              </a:buClr>
              <a:buSzPts val="1300"/>
              <a:buChar char="●"/>
            </a:pPr>
            <a:r>
              <a:rPr lang="en-US" sz="1300">
                <a:solidFill>
                  <a:schemeClr val="dk1"/>
                </a:solidFill>
              </a:rPr>
              <a:t>Two modes:</a:t>
            </a:r>
            <a:br>
              <a:rPr lang="en-US" sz="1300">
                <a:solidFill>
                  <a:schemeClr val="dk1"/>
                </a:solidFill>
              </a:rPr>
            </a:br>
            <a:endParaRPr sz="1300">
              <a:solidFill>
                <a:schemeClr val="dk1"/>
              </a:solidFill>
            </a:endParaRPr>
          </a:p>
          <a:p>
            <a:pPr indent="-311150" lvl="1" marL="914400" rtl="0" algn="l">
              <a:lnSpc>
                <a:spcPct val="115000"/>
              </a:lnSpc>
              <a:spcBef>
                <a:spcPts val="0"/>
              </a:spcBef>
              <a:spcAft>
                <a:spcPts val="0"/>
              </a:spcAft>
              <a:buClr>
                <a:schemeClr val="dk1"/>
              </a:buClr>
              <a:buSzPts val="1300"/>
              <a:buChar char="○"/>
            </a:pPr>
            <a:r>
              <a:rPr b="1" lang="en-US" sz="1300">
                <a:solidFill>
                  <a:schemeClr val="dk1"/>
                </a:solidFill>
              </a:rPr>
              <a:t>Single Trial (run_one = 1):</a:t>
            </a:r>
            <a:r>
              <a:rPr lang="en-US" sz="1300">
                <a:solidFill>
                  <a:schemeClr val="dk1"/>
                </a:solidFill>
              </a:rPr>
              <a:t> visualization of one trajectory.</a:t>
            </a:r>
            <a:br>
              <a:rPr lang="en-US" sz="1300">
                <a:solidFill>
                  <a:schemeClr val="dk1"/>
                </a:solidFill>
              </a:rPr>
            </a:br>
            <a:endParaRPr sz="1300">
              <a:solidFill>
                <a:schemeClr val="dk1"/>
              </a:solidFill>
            </a:endParaRPr>
          </a:p>
          <a:p>
            <a:pPr indent="-311150" lvl="1" marL="914400" rtl="0" algn="l">
              <a:lnSpc>
                <a:spcPct val="115000"/>
              </a:lnSpc>
              <a:spcBef>
                <a:spcPts val="0"/>
              </a:spcBef>
              <a:spcAft>
                <a:spcPts val="0"/>
              </a:spcAft>
              <a:buClr>
                <a:schemeClr val="dk1"/>
              </a:buClr>
              <a:buSzPts val="1300"/>
              <a:buChar char="○"/>
            </a:pPr>
            <a:r>
              <a:rPr b="1" lang="en-US" sz="1300">
                <a:solidFill>
                  <a:schemeClr val="dk1"/>
                </a:solidFill>
              </a:rPr>
              <a:t>Multiple Trials (run_one = 0):</a:t>
            </a:r>
            <a:r>
              <a:rPr lang="en-US" sz="1300">
                <a:solidFill>
                  <a:schemeClr val="dk1"/>
                </a:solidFill>
              </a:rPr>
              <a:t> averages + confidence bands.</a:t>
            </a:r>
            <a:br>
              <a:rPr lang="en-US" sz="1300">
                <a:solidFill>
                  <a:schemeClr val="dk1"/>
                </a:solidFill>
              </a:rPr>
            </a:br>
            <a:endParaRPr sz="1300">
              <a:solidFill>
                <a:schemeClr val="dk1"/>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sp>
        <p:nvSpPr>
          <p:cNvPr id="393" name="Google Shape;393;p45"/>
          <p:cNvSpPr txBox="1"/>
          <p:nvPr>
            <p:ph idx="12" type="sldNum"/>
          </p:nvPr>
        </p:nvSpPr>
        <p:spPr>
          <a:xfrm>
            <a:off x="11013988" y="6359546"/>
            <a:ext cx="9660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r>
              <a:rPr lang="en-US"/>
              <a:t>/XX</a:t>
            </a:r>
            <a:endParaRPr b="0" sz="1200">
              <a:solidFill>
                <a:srgbClr val="888888"/>
              </a:solidFill>
            </a:endParaRPr>
          </a:p>
        </p:txBody>
      </p:sp>
      <p:sp>
        <p:nvSpPr>
          <p:cNvPr id="394" name="Google Shape;394;p45"/>
          <p:cNvSpPr txBox="1"/>
          <p:nvPr>
            <p:ph type="title"/>
          </p:nvPr>
        </p:nvSpPr>
        <p:spPr>
          <a:xfrm>
            <a:off x="105355" y="90617"/>
            <a:ext cx="6971400" cy="5436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Single Trial Results</a:t>
            </a:r>
            <a:endParaRPr/>
          </a:p>
        </p:txBody>
      </p:sp>
      <p:sp>
        <p:nvSpPr>
          <p:cNvPr id="395" name="Google Shape;395;p45"/>
          <p:cNvSpPr txBox="1"/>
          <p:nvPr/>
        </p:nvSpPr>
        <p:spPr>
          <a:xfrm>
            <a:off x="747975" y="1560750"/>
            <a:ext cx="8988600" cy="3685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b="1" lang="en-US" sz="1100">
                <a:solidFill>
                  <a:schemeClr val="dk1"/>
                </a:solidFill>
              </a:rPr>
              <a:t>Observed Sales:</a:t>
            </a:r>
            <a:endParaRPr b="1" sz="1100">
              <a:solidFill>
                <a:schemeClr val="dk1"/>
              </a:solidFill>
            </a:endParaRPr>
          </a:p>
          <a:p>
            <a:pPr indent="-298450" lvl="0" marL="457200" rtl="0" algn="l">
              <a:lnSpc>
                <a:spcPct val="115000"/>
              </a:lnSpc>
              <a:spcBef>
                <a:spcPts val="1200"/>
              </a:spcBef>
              <a:spcAft>
                <a:spcPts val="0"/>
              </a:spcAft>
              <a:buClr>
                <a:schemeClr val="dk1"/>
              </a:buClr>
              <a:buSzPts val="1100"/>
              <a:buChar char="●"/>
            </a:pPr>
            <a:r>
              <a:rPr lang="en-US" sz="1100">
                <a:solidFill>
                  <a:schemeClr val="dk1"/>
                </a:solidFill>
              </a:rPr>
              <a:t>Product C sold most (highest mean valuation).</a:t>
            </a:r>
            <a:br>
              <a:rPr lang="en-US" sz="1100">
                <a:solidFill>
                  <a:schemeClr val="dk1"/>
                </a:solidFill>
              </a:rPr>
            </a:b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US" sz="1100">
                <a:solidFill>
                  <a:schemeClr val="dk1"/>
                </a:solidFill>
              </a:rPr>
              <a:t>Product B sold moderately.</a:t>
            </a:r>
            <a:br>
              <a:rPr lang="en-US" sz="1100">
                <a:solidFill>
                  <a:schemeClr val="dk1"/>
                </a:solidFill>
              </a:rPr>
            </a:b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US" sz="1100">
                <a:solidFill>
                  <a:schemeClr val="dk1"/>
                </a:solidFill>
              </a:rPr>
              <a:t>Product A rarely sold (low mean valuation).</a:t>
            </a:r>
            <a:br>
              <a:rPr lang="en-US" sz="1100">
                <a:solidFill>
                  <a:schemeClr val="dk1"/>
                </a:solidFill>
              </a:rPr>
            </a:b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US" sz="1100">
                <a:solidFill>
                  <a:schemeClr val="dk1"/>
                </a:solidFill>
              </a:rPr>
              <a:t>Sometimes multiple products sold in the same round.</a:t>
            </a:r>
            <a:br>
              <a:rPr lang="en-US" sz="1100">
                <a:solidFill>
                  <a:schemeClr val="dk1"/>
                </a:solidFill>
              </a:rPr>
            </a:br>
            <a:endParaRPr sz="1100">
              <a:solidFill>
                <a:schemeClr val="dk1"/>
              </a:solidFill>
            </a:endParaRPr>
          </a:p>
          <a:p>
            <a:pPr indent="0" lvl="0" marL="0" rtl="0" algn="l">
              <a:lnSpc>
                <a:spcPct val="115000"/>
              </a:lnSpc>
              <a:spcBef>
                <a:spcPts val="1200"/>
              </a:spcBef>
              <a:spcAft>
                <a:spcPts val="0"/>
              </a:spcAft>
              <a:buNone/>
            </a:pPr>
            <a:r>
              <a:rPr b="1" lang="en-US" sz="1100">
                <a:solidFill>
                  <a:schemeClr val="dk1"/>
                </a:solidFill>
              </a:rPr>
              <a:t>Regret Behavior:</a:t>
            </a:r>
            <a:endParaRPr b="1" sz="1100">
              <a:solidFill>
                <a:schemeClr val="dk1"/>
              </a:solidFill>
            </a:endParaRPr>
          </a:p>
          <a:p>
            <a:pPr indent="-298450" lvl="0" marL="457200" rtl="0" algn="l">
              <a:lnSpc>
                <a:spcPct val="115000"/>
              </a:lnSpc>
              <a:spcBef>
                <a:spcPts val="1200"/>
              </a:spcBef>
              <a:spcAft>
                <a:spcPts val="0"/>
              </a:spcAft>
              <a:buClr>
                <a:schemeClr val="dk1"/>
              </a:buClr>
              <a:buSzPts val="1100"/>
              <a:buChar char="●"/>
            </a:pPr>
            <a:r>
              <a:rPr lang="en-US" sz="1100">
                <a:solidFill>
                  <a:schemeClr val="dk1"/>
                </a:solidFill>
              </a:rPr>
              <a:t>Regret vs clairvoyant oracle </a:t>
            </a:r>
            <a:r>
              <a:rPr lang="en-US" sz="1100">
                <a:solidFill>
                  <a:schemeClr val="dk1"/>
                </a:solidFill>
              </a:rPr>
              <a:t>is consistently lower.</a:t>
            </a:r>
            <a:br>
              <a:rPr lang="en-US" sz="1100">
                <a:solidFill>
                  <a:schemeClr val="dk1"/>
                </a:solidFill>
              </a:rPr>
            </a:br>
            <a:endParaRPr sz="1100">
              <a:solidFill>
                <a:schemeClr val="dk1"/>
              </a:solidFill>
            </a:endParaRPr>
          </a:p>
          <a:p>
            <a:pPr indent="-298450" lvl="0" marL="457200" rtl="0" algn="l">
              <a:lnSpc>
                <a:spcPct val="200000"/>
              </a:lnSpc>
              <a:spcBef>
                <a:spcPts val="0"/>
              </a:spcBef>
              <a:spcAft>
                <a:spcPts val="0"/>
              </a:spcAft>
              <a:buClr>
                <a:schemeClr val="dk1"/>
              </a:buClr>
              <a:buSzPts val="1100"/>
              <a:buChar char="●"/>
            </a:pPr>
            <a:r>
              <a:rPr lang="en-US" sz="1100">
                <a:solidFill>
                  <a:schemeClr val="dk1"/>
                </a:solidFill>
              </a:rPr>
              <a:t>Regret vs fixed hindsight oracle </a:t>
            </a:r>
            <a:r>
              <a:rPr lang="en-US" sz="1100">
                <a:solidFill>
                  <a:schemeClr val="dk1"/>
                </a:solidFill>
              </a:rPr>
              <a:t>decreases slowly but steadily. </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US" sz="1100">
                <a:solidFill>
                  <a:schemeClr val="dk1"/>
                </a:solidFill>
              </a:rPr>
              <a:t>Sublinear growth → algorithm adapts effectively.</a:t>
            </a:r>
            <a:br>
              <a:rPr lang="en-US" sz="1100">
                <a:solidFill>
                  <a:schemeClr val="dk1"/>
                </a:solidFill>
              </a:rPr>
            </a:br>
            <a:endParaRPr sz="1100">
              <a:solidFill>
                <a:schemeClr val="dk1"/>
              </a:solidFill>
            </a:endParaRPr>
          </a:p>
        </p:txBody>
      </p:sp>
      <p:pic>
        <p:nvPicPr>
          <p:cNvPr id="396" name="Google Shape;396;p45"/>
          <p:cNvPicPr preferRelativeResize="0"/>
          <p:nvPr/>
        </p:nvPicPr>
        <p:blipFill>
          <a:blip r:embed="rId3">
            <a:alphaModFix/>
          </a:blip>
          <a:stretch>
            <a:fillRect/>
          </a:stretch>
        </p:blipFill>
        <p:spPr>
          <a:xfrm>
            <a:off x="7363375" y="1088350"/>
            <a:ext cx="3741775" cy="1572625"/>
          </a:xfrm>
          <a:prstGeom prst="rect">
            <a:avLst/>
          </a:prstGeom>
          <a:noFill/>
          <a:ln>
            <a:noFill/>
          </a:ln>
        </p:spPr>
      </p:pic>
      <p:pic>
        <p:nvPicPr>
          <p:cNvPr id="397" name="Google Shape;397;p45"/>
          <p:cNvPicPr preferRelativeResize="0"/>
          <p:nvPr/>
        </p:nvPicPr>
        <p:blipFill>
          <a:blip r:embed="rId4">
            <a:alphaModFix/>
          </a:blip>
          <a:stretch>
            <a:fillRect/>
          </a:stretch>
        </p:blipFill>
        <p:spPr>
          <a:xfrm>
            <a:off x="7363383" y="2684300"/>
            <a:ext cx="3741766" cy="1572625"/>
          </a:xfrm>
          <a:prstGeom prst="rect">
            <a:avLst/>
          </a:prstGeom>
          <a:noFill/>
          <a:ln>
            <a:noFill/>
          </a:ln>
        </p:spPr>
      </p:pic>
      <p:pic>
        <p:nvPicPr>
          <p:cNvPr id="398" name="Google Shape;398;p45"/>
          <p:cNvPicPr preferRelativeResize="0"/>
          <p:nvPr/>
        </p:nvPicPr>
        <p:blipFill>
          <a:blip r:embed="rId5">
            <a:alphaModFix/>
          </a:blip>
          <a:stretch>
            <a:fillRect/>
          </a:stretch>
        </p:blipFill>
        <p:spPr>
          <a:xfrm>
            <a:off x="7363375" y="4401650"/>
            <a:ext cx="3741767" cy="157262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p46"/>
          <p:cNvSpPr txBox="1"/>
          <p:nvPr>
            <p:ph idx="12" type="sldNum"/>
          </p:nvPr>
        </p:nvSpPr>
        <p:spPr>
          <a:xfrm>
            <a:off x="11013988" y="6359546"/>
            <a:ext cx="9660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r>
              <a:rPr lang="en-US"/>
              <a:t>/XX</a:t>
            </a:r>
            <a:endParaRPr b="0" sz="1200">
              <a:solidFill>
                <a:srgbClr val="888888"/>
              </a:solidFill>
            </a:endParaRPr>
          </a:p>
        </p:txBody>
      </p:sp>
      <p:sp>
        <p:nvSpPr>
          <p:cNvPr id="405" name="Google Shape;405;p46"/>
          <p:cNvSpPr txBox="1"/>
          <p:nvPr>
            <p:ph type="title"/>
          </p:nvPr>
        </p:nvSpPr>
        <p:spPr>
          <a:xfrm>
            <a:off x="105355" y="90617"/>
            <a:ext cx="6971400" cy="5436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Single Trial Visuals</a:t>
            </a:r>
            <a:endParaRPr/>
          </a:p>
        </p:txBody>
      </p:sp>
      <p:sp>
        <p:nvSpPr>
          <p:cNvPr id="406" name="Google Shape;406;p46"/>
          <p:cNvSpPr txBox="1"/>
          <p:nvPr/>
        </p:nvSpPr>
        <p:spPr>
          <a:xfrm>
            <a:off x="398275" y="5339800"/>
            <a:ext cx="31215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100">
                <a:solidFill>
                  <a:schemeClr val="dk1"/>
                </a:solidFill>
              </a:rPr>
              <a:t>Figure </a:t>
            </a:r>
            <a:r>
              <a:rPr lang="en-US" sz="1100">
                <a:solidFill>
                  <a:schemeClr val="dk1"/>
                </a:solidFill>
              </a:rPr>
              <a:t>1: </a:t>
            </a:r>
            <a:r>
              <a:rPr b="1" lang="en-US" sz="1100">
                <a:solidFill>
                  <a:schemeClr val="dk1"/>
                </a:solidFill>
              </a:rPr>
              <a:t>Cumulative regret vs oracle</a:t>
            </a:r>
            <a:endParaRPr b="1" sz="1100">
              <a:solidFill>
                <a:schemeClr val="dk1"/>
              </a:solidFill>
            </a:endParaRPr>
          </a:p>
        </p:txBody>
      </p:sp>
      <p:sp>
        <p:nvSpPr>
          <p:cNvPr id="407" name="Google Shape;407;p46"/>
          <p:cNvSpPr txBox="1"/>
          <p:nvPr/>
        </p:nvSpPr>
        <p:spPr>
          <a:xfrm>
            <a:off x="4419800" y="5303800"/>
            <a:ext cx="30000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100">
                <a:solidFill>
                  <a:schemeClr val="dk1"/>
                </a:solidFill>
              </a:rPr>
              <a:t>Figure </a:t>
            </a:r>
            <a:r>
              <a:rPr lang="en-US" sz="1100">
                <a:solidFill>
                  <a:schemeClr val="dk1"/>
                </a:solidFill>
              </a:rPr>
              <a:t>2: </a:t>
            </a:r>
            <a:r>
              <a:rPr b="1" lang="en-US" sz="1100">
                <a:solidFill>
                  <a:schemeClr val="dk1"/>
                </a:solidFill>
              </a:rPr>
              <a:t>Dual variable λ evolution</a:t>
            </a:r>
            <a:br>
              <a:rPr b="1" lang="en-US" sz="1100">
                <a:solidFill>
                  <a:schemeClr val="dk1"/>
                </a:solidFill>
              </a:rPr>
            </a:br>
            <a:endParaRPr b="1" sz="1100">
              <a:solidFill>
                <a:schemeClr val="dk1"/>
              </a:solidFill>
            </a:endParaRPr>
          </a:p>
        </p:txBody>
      </p:sp>
      <p:sp>
        <p:nvSpPr>
          <p:cNvPr id="408" name="Google Shape;408;p46"/>
          <p:cNvSpPr txBox="1"/>
          <p:nvPr/>
        </p:nvSpPr>
        <p:spPr>
          <a:xfrm>
            <a:off x="8431650" y="5255200"/>
            <a:ext cx="30000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100">
                <a:solidFill>
                  <a:schemeClr val="dk1"/>
                </a:solidFill>
              </a:rPr>
              <a:t>Figure </a:t>
            </a:r>
            <a:r>
              <a:rPr lang="en-US" sz="1100">
                <a:solidFill>
                  <a:schemeClr val="dk1"/>
                </a:solidFill>
              </a:rPr>
              <a:t>3–5: </a:t>
            </a:r>
            <a:r>
              <a:rPr b="1" lang="en-US" sz="1100">
                <a:solidFill>
                  <a:schemeClr val="dk1"/>
                </a:solidFill>
              </a:rPr>
              <a:t>EXP3.P price probabilities over time for each product</a:t>
            </a:r>
            <a:endParaRPr b="1" sz="1100">
              <a:solidFill>
                <a:schemeClr val="dk1"/>
              </a:solidFill>
            </a:endParaRPr>
          </a:p>
        </p:txBody>
      </p:sp>
      <p:pic>
        <p:nvPicPr>
          <p:cNvPr id="409" name="Google Shape;409;p46" title="download (1).png"/>
          <p:cNvPicPr preferRelativeResize="0"/>
          <p:nvPr/>
        </p:nvPicPr>
        <p:blipFill rotWithShape="1">
          <a:blip r:embed="rId3">
            <a:alphaModFix/>
          </a:blip>
          <a:srcRect b="357" l="0" r="0" t="357"/>
          <a:stretch/>
        </p:blipFill>
        <p:spPr>
          <a:xfrm>
            <a:off x="301000" y="1941142"/>
            <a:ext cx="3316053" cy="2091724"/>
          </a:xfrm>
          <a:prstGeom prst="rect">
            <a:avLst/>
          </a:prstGeom>
          <a:noFill/>
          <a:ln>
            <a:noFill/>
          </a:ln>
        </p:spPr>
      </p:pic>
      <p:pic>
        <p:nvPicPr>
          <p:cNvPr id="410" name="Google Shape;410;p46" title="download.png"/>
          <p:cNvPicPr preferRelativeResize="0"/>
          <p:nvPr/>
        </p:nvPicPr>
        <p:blipFill rotWithShape="1">
          <a:blip r:embed="rId4">
            <a:alphaModFix/>
          </a:blip>
          <a:srcRect b="0" l="238" r="248" t="0"/>
          <a:stretch/>
        </p:blipFill>
        <p:spPr>
          <a:xfrm>
            <a:off x="8577877" y="1121550"/>
            <a:ext cx="2826916" cy="1304225"/>
          </a:xfrm>
          <a:prstGeom prst="rect">
            <a:avLst/>
          </a:prstGeom>
          <a:noFill/>
          <a:ln>
            <a:noFill/>
          </a:ln>
        </p:spPr>
      </p:pic>
      <p:pic>
        <p:nvPicPr>
          <p:cNvPr id="411" name="Google Shape;411;p46" title="download.png"/>
          <p:cNvPicPr preferRelativeResize="0"/>
          <p:nvPr/>
        </p:nvPicPr>
        <p:blipFill rotWithShape="1">
          <a:blip r:embed="rId5">
            <a:alphaModFix/>
          </a:blip>
          <a:srcRect b="209" l="0" r="0" t="199"/>
          <a:stretch/>
        </p:blipFill>
        <p:spPr>
          <a:xfrm>
            <a:off x="3788188" y="2349773"/>
            <a:ext cx="4263234" cy="1549350"/>
          </a:xfrm>
          <a:prstGeom prst="rect">
            <a:avLst/>
          </a:prstGeom>
          <a:noFill/>
          <a:ln>
            <a:noFill/>
          </a:ln>
        </p:spPr>
      </p:pic>
      <p:pic>
        <p:nvPicPr>
          <p:cNvPr id="412" name="Google Shape;412;p46" title="download (2).png"/>
          <p:cNvPicPr preferRelativeResize="0"/>
          <p:nvPr/>
        </p:nvPicPr>
        <p:blipFill rotWithShape="1">
          <a:blip r:embed="rId6">
            <a:alphaModFix/>
          </a:blip>
          <a:srcRect b="0" l="999" r="999" t="0"/>
          <a:stretch/>
        </p:blipFill>
        <p:spPr>
          <a:xfrm>
            <a:off x="8577875" y="2479461"/>
            <a:ext cx="2826926" cy="1310608"/>
          </a:xfrm>
          <a:prstGeom prst="rect">
            <a:avLst/>
          </a:prstGeom>
          <a:noFill/>
          <a:ln>
            <a:noFill/>
          </a:ln>
        </p:spPr>
      </p:pic>
      <p:pic>
        <p:nvPicPr>
          <p:cNvPr id="413" name="Google Shape;413;p46" title="download (3).png"/>
          <p:cNvPicPr preferRelativeResize="0"/>
          <p:nvPr/>
        </p:nvPicPr>
        <p:blipFill rotWithShape="1">
          <a:blip r:embed="rId7">
            <a:alphaModFix/>
          </a:blip>
          <a:srcRect b="99" l="0" r="0" t="109"/>
          <a:stretch/>
        </p:blipFill>
        <p:spPr>
          <a:xfrm>
            <a:off x="8577872" y="3875075"/>
            <a:ext cx="2826925" cy="1295134"/>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sp>
        <p:nvSpPr>
          <p:cNvPr id="419" name="Google Shape;419;p47"/>
          <p:cNvSpPr txBox="1"/>
          <p:nvPr>
            <p:ph idx="12" type="sldNum"/>
          </p:nvPr>
        </p:nvSpPr>
        <p:spPr>
          <a:xfrm>
            <a:off x="11013988" y="6359546"/>
            <a:ext cx="9660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r>
              <a:rPr lang="en-US"/>
              <a:t>/XX</a:t>
            </a:r>
            <a:endParaRPr b="0" sz="1200">
              <a:solidFill>
                <a:srgbClr val="888888"/>
              </a:solidFill>
            </a:endParaRPr>
          </a:p>
        </p:txBody>
      </p:sp>
      <p:sp>
        <p:nvSpPr>
          <p:cNvPr id="420" name="Google Shape;420;p47"/>
          <p:cNvSpPr txBox="1"/>
          <p:nvPr>
            <p:ph type="title"/>
          </p:nvPr>
        </p:nvSpPr>
        <p:spPr>
          <a:xfrm>
            <a:off x="105355" y="90617"/>
            <a:ext cx="6971400" cy="5436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Multiple Trials </a:t>
            </a:r>
            <a:endParaRPr/>
          </a:p>
        </p:txBody>
      </p:sp>
      <p:sp>
        <p:nvSpPr>
          <p:cNvPr id="421" name="Google Shape;421;p47"/>
          <p:cNvSpPr txBox="1"/>
          <p:nvPr/>
        </p:nvSpPr>
        <p:spPr>
          <a:xfrm>
            <a:off x="524550" y="1806300"/>
            <a:ext cx="8648700" cy="3050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100">
                <a:solidFill>
                  <a:schemeClr val="dk1"/>
                </a:solidFill>
              </a:rPr>
              <a:t>Average over 20 seeds.</a:t>
            </a:r>
            <a:br>
              <a:rPr lang="en-US" sz="1100">
                <a:solidFill>
                  <a:schemeClr val="dk1"/>
                </a:solidFill>
              </a:rPr>
            </a:br>
            <a:endParaRPr sz="1100">
              <a:solidFill>
                <a:schemeClr val="dk1"/>
              </a:solidFill>
            </a:endParaRPr>
          </a:p>
          <a:p>
            <a:pPr indent="0" lvl="0" marL="0" rtl="0" algn="l">
              <a:spcBef>
                <a:spcPts val="0"/>
              </a:spcBef>
              <a:spcAft>
                <a:spcPts val="0"/>
              </a:spcAft>
              <a:buNone/>
            </a:pPr>
            <a:r>
              <a:rPr b="1" lang="en-US" sz="1100">
                <a:solidFill>
                  <a:schemeClr val="dk1"/>
                </a:solidFill>
              </a:rPr>
              <a:t>Regret:</a:t>
            </a:r>
            <a:br>
              <a:rPr b="1" lang="en-US" sz="1100">
                <a:solidFill>
                  <a:schemeClr val="dk1"/>
                </a:solidFill>
              </a:rPr>
            </a:br>
            <a:endParaRPr b="1" sz="1100">
              <a:solidFill>
                <a:schemeClr val="dk1"/>
              </a:solidFill>
            </a:endParaRPr>
          </a:p>
          <a:p>
            <a:pPr indent="-298450" lvl="0" marL="457200" rtl="0" algn="l">
              <a:lnSpc>
                <a:spcPct val="115000"/>
              </a:lnSpc>
              <a:spcBef>
                <a:spcPts val="1200"/>
              </a:spcBef>
              <a:spcAft>
                <a:spcPts val="0"/>
              </a:spcAft>
              <a:buClr>
                <a:schemeClr val="dk1"/>
              </a:buClr>
              <a:buSzPts val="1100"/>
              <a:buChar char="●"/>
            </a:pPr>
            <a:r>
              <a:rPr lang="en-US" sz="1100">
                <a:solidFill>
                  <a:schemeClr val="dk1"/>
                </a:solidFill>
              </a:rPr>
              <a:t>Sublinear and lower vs clairvoyant oracle.</a:t>
            </a:r>
            <a:br>
              <a:rPr lang="en-US" sz="1100">
                <a:solidFill>
                  <a:schemeClr val="dk1"/>
                </a:solidFill>
              </a:rPr>
            </a:b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US" sz="1100">
                <a:solidFill>
                  <a:schemeClr val="dk1"/>
                </a:solidFill>
              </a:rPr>
              <a:t>Sublinear vs fixed hindsight oracle.</a:t>
            </a:r>
            <a:br>
              <a:rPr lang="en-US" sz="1100">
                <a:solidFill>
                  <a:schemeClr val="dk1"/>
                </a:solidFill>
              </a:rPr>
            </a:br>
            <a:endParaRPr sz="1100">
              <a:solidFill>
                <a:schemeClr val="dk1"/>
              </a:solidFill>
            </a:endParaRPr>
          </a:p>
          <a:p>
            <a:pPr indent="0" lvl="0" marL="0" rtl="0" algn="l">
              <a:lnSpc>
                <a:spcPct val="115000"/>
              </a:lnSpc>
              <a:spcBef>
                <a:spcPts val="1200"/>
              </a:spcBef>
              <a:spcAft>
                <a:spcPts val="0"/>
              </a:spcAft>
              <a:buNone/>
            </a:pPr>
            <a:r>
              <a:rPr b="1" lang="en-US" sz="1100">
                <a:solidFill>
                  <a:schemeClr val="dk1"/>
                </a:solidFill>
              </a:rPr>
              <a:t>Revenue / Payments:</a:t>
            </a:r>
            <a:br>
              <a:rPr b="1" lang="en-US" sz="1100">
                <a:solidFill>
                  <a:schemeClr val="dk1"/>
                </a:solidFill>
              </a:rPr>
            </a:br>
            <a:endParaRPr b="1" sz="1100">
              <a:solidFill>
                <a:schemeClr val="dk1"/>
              </a:solidFill>
            </a:endParaRPr>
          </a:p>
          <a:p>
            <a:pPr indent="-298450" lvl="0" marL="457200" rtl="0" algn="l">
              <a:lnSpc>
                <a:spcPct val="115000"/>
              </a:lnSpc>
              <a:spcBef>
                <a:spcPts val="1200"/>
              </a:spcBef>
              <a:spcAft>
                <a:spcPts val="0"/>
              </a:spcAft>
              <a:buClr>
                <a:schemeClr val="dk1"/>
              </a:buClr>
              <a:buSzPts val="1100"/>
              <a:buChar char="●"/>
            </a:pPr>
            <a:r>
              <a:rPr lang="en-US" sz="1100">
                <a:solidFill>
                  <a:schemeClr val="dk1"/>
                </a:solidFill>
              </a:rPr>
              <a:t>Average cumulative payments track budget.</a:t>
            </a:r>
            <a:br>
              <a:rPr lang="en-US" sz="1100">
                <a:solidFill>
                  <a:schemeClr val="dk1"/>
                </a:solidFill>
              </a:rPr>
            </a:b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US" sz="1100">
                <a:solidFill>
                  <a:schemeClr val="dk1"/>
                </a:solidFill>
              </a:rPr>
              <a:t>Variability across runs modest.</a:t>
            </a:r>
            <a:endParaRPr sz="1100">
              <a:solidFill>
                <a:schemeClr val="dk1"/>
              </a:solidFill>
            </a:endParaRPr>
          </a:p>
        </p:txBody>
      </p:sp>
      <p:pic>
        <p:nvPicPr>
          <p:cNvPr id="422" name="Google Shape;422;p47"/>
          <p:cNvPicPr preferRelativeResize="0"/>
          <p:nvPr/>
        </p:nvPicPr>
        <p:blipFill>
          <a:blip r:embed="rId3">
            <a:alphaModFix/>
          </a:blip>
          <a:stretch>
            <a:fillRect/>
          </a:stretch>
        </p:blipFill>
        <p:spPr>
          <a:xfrm>
            <a:off x="4582850" y="1483500"/>
            <a:ext cx="3413999" cy="2190100"/>
          </a:xfrm>
          <a:prstGeom prst="rect">
            <a:avLst/>
          </a:prstGeom>
          <a:noFill/>
          <a:ln>
            <a:noFill/>
          </a:ln>
        </p:spPr>
      </p:pic>
      <p:pic>
        <p:nvPicPr>
          <p:cNvPr id="423" name="Google Shape;423;p47"/>
          <p:cNvPicPr preferRelativeResize="0"/>
          <p:nvPr/>
        </p:nvPicPr>
        <p:blipFill>
          <a:blip r:embed="rId4">
            <a:alphaModFix/>
          </a:blip>
          <a:stretch>
            <a:fillRect/>
          </a:stretch>
        </p:blipFill>
        <p:spPr>
          <a:xfrm>
            <a:off x="8118025" y="3763325"/>
            <a:ext cx="3467974" cy="219010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sp>
        <p:nvSpPr>
          <p:cNvPr id="429" name="Google Shape;429;p48"/>
          <p:cNvSpPr txBox="1"/>
          <p:nvPr>
            <p:ph idx="12" type="sldNum"/>
          </p:nvPr>
        </p:nvSpPr>
        <p:spPr>
          <a:xfrm>
            <a:off x="11013988" y="6359546"/>
            <a:ext cx="9660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r>
              <a:rPr lang="en-US"/>
              <a:t>/XX</a:t>
            </a:r>
            <a:endParaRPr b="0" sz="1200">
              <a:solidFill>
                <a:srgbClr val="888888"/>
              </a:solidFill>
            </a:endParaRPr>
          </a:p>
        </p:txBody>
      </p:sp>
      <p:sp>
        <p:nvSpPr>
          <p:cNvPr id="430" name="Google Shape;430;p48"/>
          <p:cNvSpPr txBox="1"/>
          <p:nvPr>
            <p:ph type="title"/>
          </p:nvPr>
        </p:nvSpPr>
        <p:spPr>
          <a:xfrm>
            <a:off x="105355" y="90617"/>
            <a:ext cx="6971400" cy="5436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Price Discretization Sensitivity</a:t>
            </a:r>
            <a:endParaRPr/>
          </a:p>
        </p:txBody>
      </p:sp>
      <p:sp>
        <p:nvSpPr>
          <p:cNvPr id="431" name="Google Shape;431;p48"/>
          <p:cNvSpPr txBox="1"/>
          <p:nvPr/>
        </p:nvSpPr>
        <p:spPr>
          <a:xfrm>
            <a:off x="1185125" y="2853550"/>
            <a:ext cx="4345500" cy="1286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b="1" lang="en-US" sz="1100">
                <a:solidFill>
                  <a:schemeClr val="dk1"/>
                </a:solidFill>
              </a:rPr>
              <a:t>Case 1: ~17 prices per product (fine grid)</a:t>
            </a:r>
            <a:endParaRPr b="1" sz="1100">
              <a:solidFill>
                <a:schemeClr val="dk1"/>
              </a:solidFill>
            </a:endParaRPr>
          </a:p>
          <a:p>
            <a:pPr indent="-298450" lvl="0" marL="457200" rtl="0" algn="l">
              <a:lnSpc>
                <a:spcPct val="115000"/>
              </a:lnSpc>
              <a:spcBef>
                <a:spcPts val="1200"/>
              </a:spcBef>
              <a:spcAft>
                <a:spcPts val="0"/>
              </a:spcAft>
              <a:buClr>
                <a:schemeClr val="dk1"/>
              </a:buClr>
              <a:buSzPts val="1100"/>
              <a:buChar char="●"/>
            </a:pPr>
            <a:r>
              <a:rPr lang="en-US" sz="1100">
                <a:solidFill>
                  <a:schemeClr val="dk1"/>
                </a:solidFill>
              </a:rPr>
              <a:t>More exploration, higher computational cost.</a:t>
            </a:r>
            <a:br>
              <a:rPr lang="en-US" sz="1100">
                <a:solidFill>
                  <a:schemeClr val="dk1"/>
                </a:solidFill>
              </a:rPr>
            </a:b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US" sz="1100">
                <a:solidFill>
                  <a:schemeClr val="dk1"/>
                </a:solidFill>
              </a:rPr>
              <a:t>Smooth regret curves, good adaptation.</a:t>
            </a:r>
            <a:br>
              <a:rPr lang="en-US" sz="1100">
                <a:solidFill>
                  <a:schemeClr val="dk1"/>
                </a:solidFill>
              </a:rPr>
            </a:br>
            <a:endParaRPr sz="1100">
              <a:solidFill>
                <a:schemeClr val="dk1"/>
              </a:solidFill>
            </a:endParaRPr>
          </a:p>
        </p:txBody>
      </p:sp>
      <p:sp>
        <p:nvSpPr>
          <p:cNvPr id="432" name="Google Shape;432;p48"/>
          <p:cNvSpPr txBox="1"/>
          <p:nvPr/>
        </p:nvSpPr>
        <p:spPr>
          <a:xfrm>
            <a:off x="6207175" y="2756188"/>
            <a:ext cx="4938000" cy="1481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b="1" lang="en-US" sz="1100">
                <a:solidFill>
                  <a:schemeClr val="dk1"/>
                </a:solidFill>
              </a:rPr>
              <a:t>Case 2: 5 fixed prices per product (coarse grid)</a:t>
            </a:r>
            <a:endParaRPr b="1" sz="1100">
              <a:solidFill>
                <a:schemeClr val="dk1"/>
              </a:solidFill>
            </a:endParaRPr>
          </a:p>
          <a:p>
            <a:pPr indent="-298450" lvl="0" marL="457200" rtl="0" algn="l">
              <a:lnSpc>
                <a:spcPct val="115000"/>
              </a:lnSpc>
              <a:spcBef>
                <a:spcPts val="1200"/>
              </a:spcBef>
              <a:spcAft>
                <a:spcPts val="0"/>
              </a:spcAft>
              <a:buClr>
                <a:schemeClr val="dk1"/>
              </a:buClr>
              <a:buSzPts val="1100"/>
              <a:buChar char="●"/>
            </a:pPr>
            <a:r>
              <a:rPr lang="en-US" sz="1100">
                <a:solidFill>
                  <a:schemeClr val="dk1"/>
                </a:solidFill>
              </a:rPr>
              <a:t>Less granularity, but still learns profitable prices.</a:t>
            </a:r>
            <a:br>
              <a:rPr lang="en-US" sz="1100">
                <a:solidFill>
                  <a:schemeClr val="dk1"/>
                </a:solidFill>
              </a:rPr>
            </a:b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US" sz="1100">
                <a:solidFill>
                  <a:schemeClr val="dk1"/>
                </a:solidFill>
              </a:rPr>
              <a:t>Sublinear regret preserved.</a:t>
            </a:r>
            <a:br>
              <a:rPr lang="en-US" sz="1100">
                <a:solidFill>
                  <a:schemeClr val="dk1"/>
                </a:solidFill>
              </a:rPr>
            </a:b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US" sz="1100">
                <a:solidFill>
                  <a:schemeClr val="dk1"/>
                </a:solidFill>
              </a:rPr>
              <a:t>Revenue still dominated by product C &gt; B &gt; A.</a:t>
            </a:r>
            <a:endParaRPr sz="1100">
              <a:solidFill>
                <a:schemeClr val="dk1"/>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p49"/>
          <p:cNvSpPr txBox="1"/>
          <p:nvPr>
            <p:ph idx="12" type="sldNum"/>
          </p:nvPr>
        </p:nvSpPr>
        <p:spPr>
          <a:xfrm>
            <a:off x="11013988" y="6359546"/>
            <a:ext cx="9660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r>
              <a:rPr lang="en-US"/>
              <a:t>/XX</a:t>
            </a:r>
            <a:endParaRPr b="0" sz="1200">
              <a:solidFill>
                <a:srgbClr val="888888"/>
              </a:solidFill>
            </a:endParaRPr>
          </a:p>
        </p:txBody>
      </p:sp>
      <p:sp>
        <p:nvSpPr>
          <p:cNvPr id="439" name="Google Shape;439;p49"/>
          <p:cNvSpPr txBox="1"/>
          <p:nvPr>
            <p:ph type="title"/>
          </p:nvPr>
        </p:nvSpPr>
        <p:spPr>
          <a:xfrm>
            <a:off x="105355" y="90617"/>
            <a:ext cx="6971400" cy="5436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Revenue and Regret Comparison</a:t>
            </a:r>
            <a:endParaRPr/>
          </a:p>
        </p:txBody>
      </p:sp>
      <p:sp>
        <p:nvSpPr>
          <p:cNvPr id="440" name="Google Shape;440;p49"/>
          <p:cNvSpPr txBox="1"/>
          <p:nvPr/>
        </p:nvSpPr>
        <p:spPr>
          <a:xfrm>
            <a:off x="728550" y="2409000"/>
            <a:ext cx="4743600" cy="211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100">
                <a:solidFill>
                  <a:schemeClr val="dk1"/>
                </a:solidFill>
              </a:rPr>
              <a:t>Revenue grows steadily, dominated by high-valuation product C.</a:t>
            </a:r>
            <a:br>
              <a:rPr lang="en-US" sz="1100">
                <a:solidFill>
                  <a:schemeClr val="dk1"/>
                </a:solidFill>
              </a:rPr>
            </a:br>
            <a:endParaRPr sz="1100">
              <a:solidFill>
                <a:schemeClr val="dk1"/>
              </a:solidFill>
            </a:endParaRPr>
          </a:p>
          <a:p>
            <a:pPr indent="0" lvl="0" marL="0" rtl="0" algn="l">
              <a:spcBef>
                <a:spcPts val="0"/>
              </a:spcBef>
              <a:spcAft>
                <a:spcPts val="0"/>
              </a:spcAft>
              <a:buNone/>
            </a:pPr>
            <a:r>
              <a:rPr lang="en-US" sz="1100">
                <a:solidFill>
                  <a:schemeClr val="dk1"/>
                </a:solidFill>
              </a:rPr>
              <a:t>Regret analysis:</a:t>
            </a:r>
            <a:br>
              <a:rPr lang="en-US" sz="1100">
                <a:solidFill>
                  <a:schemeClr val="dk1"/>
                </a:solidFill>
              </a:rPr>
            </a:br>
            <a:endParaRPr sz="1100">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US" sz="1100">
                <a:solidFill>
                  <a:schemeClr val="dk1"/>
                </a:solidFill>
              </a:rPr>
              <a:t>Fixed hindsight oracle</a:t>
            </a:r>
            <a:r>
              <a:rPr lang="en-US" sz="1100">
                <a:solidFill>
                  <a:schemeClr val="dk1"/>
                </a:solidFill>
              </a:rPr>
              <a:t> = hard benchmark → higher regret.</a:t>
            </a:r>
            <a:br>
              <a:rPr lang="en-US" sz="1100">
                <a:solidFill>
                  <a:schemeClr val="dk1"/>
                </a:solidFill>
              </a:rPr>
            </a:b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b="1" lang="en-US" sz="1100">
                <a:solidFill>
                  <a:schemeClr val="dk1"/>
                </a:solidFill>
              </a:rPr>
              <a:t>Clairvoyant oracle</a:t>
            </a:r>
            <a:r>
              <a:rPr lang="en-US" sz="1100">
                <a:solidFill>
                  <a:schemeClr val="dk1"/>
                </a:solidFill>
              </a:rPr>
              <a:t> = easier benchmark → lower regret.</a:t>
            </a:r>
            <a:br>
              <a:rPr lang="en-US" sz="1100">
                <a:solidFill>
                  <a:schemeClr val="dk1"/>
                </a:solidFill>
              </a:rPr>
            </a:br>
            <a:endParaRPr sz="1100">
              <a:solidFill>
                <a:schemeClr val="dk1"/>
              </a:solidFill>
            </a:endParaRPr>
          </a:p>
          <a:p>
            <a:pPr indent="0" lvl="0" marL="0" rtl="0" algn="l">
              <a:lnSpc>
                <a:spcPct val="115000"/>
              </a:lnSpc>
              <a:spcBef>
                <a:spcPts val="1200"/>
              </a:spcBef>
              <a:spcAft>
                <a:spcPts val="0"/>
              </a:spcAft>
              <a:buNone/>
            </a:pPr>
            <a:r>
              <a:rPr lang="en-US" sz="1100">
                <a:solidFill>
                  <a:schemeClr val="dk1"/>
                </a:solidFill>
              </a:rPr>
              <a:t>Sublinear regret growth = hallmark of good bandit learning.</a:t>
            </a:r>
            <a:endParaRPr sz="1100">
              <a:solidFill>
                <a:schemeClr val="dk1"/>
              </a:solidFill>
            </a:endParaRPr>
          </a:p>
        </p:txBody>
      </p:sp>
      <p:pic>
        <p:nvPicPr>
          <p:cNvPr id="441" name="Google Shape;441;p49"/>
          <p:cNvPicPr preferRelativeResize="0"/>
          <p:nvPr/>
        </p:nvPicPr>
        <p:blipFill>
          <a:blip r:embed="rId3">
            <a:alphaModFix/>
          </a:blip>
          <a:stretch>
            <a:fillRect/>
          </a:stretch>
        </p:blipFill>
        <p:spPr>
          <a:xfrm>
            <a:off x="7451339" y="1077275"/>
            <a:ext cx="3704075" cy="2384925"/>
          </a:xfrm>
          <a:prstGeom prst="rect">
            <a:avLst/>
          </a:prstGeom>
          <a:noFill/>
          <a:ln>
            <a:noFill/>
          </a:ln>
        </p:spPr>
      </p:pic>
      <p:pic>
        <p:nvPicPr>
          <p:cNvPr id="442" name="Google Shape;442;p49"/>
          <p:cNvPicPr preferRelativeResize="0"/>
          <p:nvPr/>
        </p:nvPicPr>
        <p:blipFill>
          <a:blip r:embed="rId4">
            <a:alphaModFix/>
          </a:blip>
          <a:stretch>
            <a:fillRect/>
          </a:stretch>
        </p:blipFill>
        <p:spPr>
          <a:xfrm>
            <a:off x="7451350" y="3586900"/>
            <a:ext cx="3784206" cy="238492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sp>
        <p:nvSpPr>
          <p:cNvPr id="448" name="Google Shape;448;p50"/>
          <p:cNvSpPr txBox="1"/>
          <p:nvPr>
            <p:ph idx="12" type="sldNum"/>
          </p:nvPr>
        </p:nvSpPr>
        <p:spPr>
          <a:xfrm>
            <a:off x="11013988" y="6359546"/>
            <a:ext cx="9660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r>
              <a:rPr lang="en-US"/>
              <a:t>/XX</a:t>
            </a:r>
            <a:endParaRPr b="0" sz="1200">
              <a:solidFill>
                <a:srgbClr val="888888"/>
              </a:solidFill>
            </a:endParaRPr>
          </a:p>
        </p:txBody>
      </p:sp>
      <p:sp>
        <p:nvSpPr>
          <p:cNvPr id="449" name="Google Shape;449;p50"/>
          <p:cNvSpPr txBox="1"/>
          <p:nvPr>
            <p:ph type="title"/>
          </p:nvPr>
        </p:nvSpPr>
        <p:spPr>
          <a:xfrm>
            <a:off x="105355" y="90617"/>
            <a:ext cx="6971400" cy="5436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Key Takeaways</a:t>
            </a:r>
            <a:endParaRPr/>
          </a:p>
        </p:txBody>
      </p:sp>
      <p:sp>
        <p:nvSpPr>
          <p:cNvPr id="450" name="Google Shape;450;p50"/>
          <p:cNvSpPr txBox="1"/>
          <p:nvPr/>
        </p:nvSpPr>
        <p:spPr>
          <a:xfrm>
            <a:off x="2021475" y="2131125"/>
            <a:ext cx="7890900" cy="2773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chemeClr val="dk1"/>
                </a:solidFill>
              </a:rPr>
              <a:t>Primal-Dual + Discounted EXP3.P adapts to </a:t>
            </a:r>
            <a:r>
              <a:rPr b="1" lang="en-US">
                <a:solidFill>
                  <a:schemeClr val="dk1"/>
                </a:solidFill>
              </a:rPr>
              <a:t>non-stationary, multi-product, budget-constrained pricing</a:t>
            </a:r>
            <a:r>
              <a:rPr lang="en-US">
                <a:solidFill>
                  <a:schemeClr val="dk1"/>
                </a:solidFill>
              </a:rPr>
              <a:t>.</a:t>
            </a:r>
            <a:br>
              <a:rPr lang="en-US">
                <a:solidFill>
                  <a:schemeClr val="dk1"/>
                </a:solidFill>
              </a:rPr>
            </a:br>
            <a:endParaRPr>
              <a:solidFill>
                <a:schemeClr val="dk1"/>
              </a:solidFill>
            </a:endParaRPr>
          </a:p>
          <a:p>
            <a:pPr indent="0" lvl="0" marL="0" rtl="0" algn="l">
              <a:spcBef>
                <a:spcPts val="0"/>
              </a:spcBef>
              <a:spcAft>
                <a:spcPts val="0"/>
              </a:spcAft>
              <a:buNone/>
            </a:pPr>
            <a:r>
              <a:rPr lang="en-US">
                <a:solidFill>
                  <a:schemeClr val="dk1"/>
                </a:solidFill>
              </a:rPr>
              <a:t>Sublinear regret vs oracles confirms effectiveness.</a:t>
            </a:r>
            <a:br>
              <a:rPr lang="en-US">
                <a:solidFill>
                  <a:schemeClr val="dk1"/>
                </a:solidFill>
              </a:rPr>
            </a:br>
            <a:endParaRPr>
              <a:solidFill>
                <a:schemeClr val="dk1"/>
              </a:solidFill>
            </a:endParaRPr>
          </a:p>
          <a:p>
            <a:pPr indent="0" lvl="0" marL="0" rtl="0" algn="l">
              <a:spcBef>
                <a:spcPts val="0"/>
              </a:spcBef>
              <a:spcAft>
                <a:spcPts val="0"/>
              </a:spcAft>
              <a:buNone/>
            </a:pPr>
            <a:r>
              <a:rPr lang="en-US">
                <a:solidFill>
                  <a:schemeClr val="dk1"/>
                </a:solidFill>
              </a:rPr>
              <a:t>Discounting not so relevant for tracking drifting valuations.</a:t>
            </a:r>
            <a:br>
              <a:rPr lang="en-US">
                <a:solidFill>
                  <a:schemeClr val="dk1"/>
                </a:solidFill>
              </a:rPr>
            </a:br>
            <a:endParaRPr>
              <a:solidFill>
                <a:schemeClr val="dk1"/>
              </a:solidFill>
            </a:endParaRPr>
          </a:p>
          <a:p>
            <a:pPr indent="0" lvl="0" marL="0" rtl="0" algn="l">
              <a:spcBef>
                <a:spcPts val="0"/>
              </a:spcBef>
              <a:spcAft>
                <a:spcPts val="0"/>
              </a:spcAft>
              <a:buNone/>
            </a:pPr>
            <a:r>
              <a:rPr b="1" lang="en-US">
                <a:solidFill>
                  <a:schemeClr val="dk1"/>
                </a:solidFill>
              </a:rPr>
              <a:t>Works robustly across:</a:t>
            </a:r>
            <a:endParaRPr b="1">
              <a:solidFill>
                <a:schemeClr val="dk1"/>
              </a:solidFill>
            </a:endParaRPr>
          </a:p>
          <a:p>
            <a:pPr indent="-317500" lvl="0" marL="457200" rtl="0" algn="l">
              <a:lnSpc>
                <a:spcPct val="115000"/>
              </a:lnSpc>
              <a:spcBef>
                <a:spcPts val="1200"/>
              </a:spcBef>
              <a:spcAft>
                <a:spcPts val="0"/>
              </a:spcAft>
              <a:buClr>
                <a:schemeClr val="dk1"/>
              </a:buClr>
              <a:buSzPts val="1400"/>
              <a:buChar char="●"/>
            </a:pPr>
            <a:r>
              <a:rPr lang="en-US">
                <a:solidFill>
                  <a:schemeClr val="dk1"/>
                </a:solidFill>
              </a:rPr>
              <a:t>Single vs multiple trials.</a:t>
            </a:r>
            <a:br>
              <a:rPr lang="en-US">
                <a:solidFill>
                  <a:schemeClr val="dk1"/>
                </a:solidFill>
              </a:rPr>
            </a:br>
            <a:endParaRPr>
              <a:solidFill>
                <a:schemeClr val="dk1"/>
              </a:solidFill>
            </a:endParaRPr>
          </a:p>
          <a:p>
            <a:pPr indent="-317500" lvl="0" marL="457200" rtl="0" algn="l">
              <a:lnSpc>
                <a:spcPct val="115000"/>
              </a:lnSpc>
              <a:spcBef>
                <a:spcPts val="0"/>
              </a:spcBef>
              <a:spcAft>
                <a:spcPts val="0"/>
              </a:spcAft>
              <a:buClr>
                <a:schemeClr val="dk1"/>
              </a:buClr>
              <a:buSzPts val="1400"/>
              <a:buChar char="●"/>
            </a:pPr>
            <a:r>
              <a:rPr lang="en-US">
                <a:solidFill>
                  <a:schemeClr val="dk1"/>
                </a:solidFill>
              </a:rPr>
              <a:t>Different price discretizations.</a:t>
            </a:r>
            <a:endParaRPr>
              <a:solidFill>
                <a:schemeClr val="dk1"/>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sp>
        <p:nvSpPr>
          <p:cNvPr id="456" name="Google Shape;456;p51"/>
          <p:cNvSpPr txBox="1"/>
          <p:nvPr>
            <p:ph idx="12" type="sldNum"/>
          </p:nvPr>
        </p:nvSpPr>
        <p:spPr>
          <a:xfrm>
            <a:off x="11013988" y="6359546"/>
            <a:ext cx="9660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r>
              <a:rPr lang="en-US"/>
              <a:t>/XX</a:t>
            </a:r>
            <a:endParaRPr b="0" sz="1200">
              <a:solidFill>
                <a:srgbClr val="888888"/>
              </a:solidFill>
            </a:endParaRPr>
          </a:p>
        </p:txBody>
      </p:sp>
      <p:sp>
        <p:nvSpPr>
          <p:cNvPr id="457" name="Google Shape;457;p51"/>
          <p:cNvSpPr txBox="1"/>
          <p:nvPr>
            <p:ph type="title"/>
          </p:nvPr>
        </p:nvSpPr>
        <p:spPr>
          <a:xfrm>
            <a:off x="105355" y="90617"/>
            <a:ext cx="6971400" cy="5436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Case: Budget = Horizon (B = T)</a:t>
            </a:r>
            <a:endParaRPr/>
          </a:p>
        </p:txBody>
      </p:sp>
      <p:sp>
        <p:nvSpPr>
          <p:cNvPr id="458" name="Google Shape;458;p51"/>
          <p:cNvSpPr txBox="1"/>
          <p:nvPr/>
        </p:nvSpPr>
        <p:spPr>
          <a:xfrm>
            <a:off x="668750" y="1483225"/>
            <a:ext cx="8768100" cy="3906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200"/>
              <a:t>Setup</a:t>
            </a:r>
            <a:r>
              <a:rPr lang="en-US" sz="1200"/>
              <a:t>:</a:t>
            </a:r>
            <a:br>
              <a:rPr lang="en-US" sz="1200"/>
            </a:br>
            <a:endParaRPr sz="1200"/>
          </a:p>
          <a:p>
            <a:pPr indent="-285750" lvl="0" marL="457200" rtl="0" algn="l">
              <a:lnSpc>
                <a:spcPct val="115000"/>
              </a:lnSpc>
              <a:spcBef>
                <a:spcPts val="1200"/>
              </a:spcBef>
              <a:spcAft>
                <a:spcPts val="0"/>
              </a:spcAft>
              <a:buClr>
                <a:schemeClr val="dk1"/>
              </a:buClr>
              <a:buSzPts val="900"/>
              <a:buChar char="●"/>
            </a:pPr>
            <a:r>
              <a:rPr b="1" lang="en-US" sz="1200"/>
              <a:t>Budget </a:t>
            </a:r>
            <a:r>
              <a:rPr lang="en-US" sz="1200"/>
              <a:t>= 6000, </a:t>
            </a:r>
            <a:r>
              <a:rPr b="1" lang="en-US" sz="1200"/>
              <a:t>Horizon </a:t>
            </a:r>
            <a:r>
              <a:rPr lang="en-US" sz="1200"/>
              <a:t>= 6000 rounds</a:t>
            </a:r>
            <a:br>
              <a:rPr lang="en-US" sz="1200"/>
            </a:br>
            <a:endParaRPr sz="1200"/>
          </a:p>
          <a:p>
            <a:pPr indent="-285750" lvl="0" marL="457200" rtl="0" algn="l">
              <a:lnSpc>
                <a:spcPct val="115000"/>
              </a:lnSpc>
              <a:spcBef>
                <a:spcPts val="0"/>
              </a:spcBef>
              <a:spcAft>
                <a:spcPts val="0"/>
              </a:spcAft>
              <a:buClr>
                <a:schemeClr val="dk1"/>
              </a:buClr>
              <a:buSzPts val="900"/>
              <a:buChar char="●"/>
            </a:pPr>
            <a:r>
              <a:rPr b="1" lang="en-US" sz="1200"/>
              <a:t>Products </a:t>
            </a:r>
            <a:r>
              <a:rPr lang="en-US" sz="1200"/>
              <a:t>= {A, B, C}</a:t>
            </a:r>
            <a:br>
              <a:rPr lang="en-US" sz="1200"/>
            </a:br>
            <a:endParaRPr sz="1200"/>
          </a:p>
          <a:p>
            <a:pPr indent="-285750" lvl="0" marL="457200" rtl="0" algn="l">
              <a:lnSpc>
                <a:spcPct val="115000"/>
              </a:lnSpc>
              <a:spcBef>
                <a:spcPts val="0"/>
              </a:spcBef>
              <a:spcAft>
                <a:spcPts val="0"/>
              </a:spcAft>
              <a:buClr>
                <a:schemeClr val="dk1"/>
              </a:buClr>
              <a:buSzPts val="900"/>
              <a:buChar char="●"/>
            </a:pPr>
            <a:r>
              <a:rPr b="1" lang="en-US" sz="1200"/>
              <a:t>Price discretization</a:t>
            </a:r>
            <a:r>
              <a:rPr lang="en-US" sz="1200"/>
              <a:t>: fine grid (~17 prices) or coarse (10 prices)</a:t>
            </a:r>
            <a:br>
              <a:rPr lang="en-US" sz="1200"/>
            </a:br>
            <a:endParaRPr sz="1200"/>
          </a:p>
          <a:p>
            <a:pPr indent="0" lvl="0" marL="0" rtl="0" algn="l">
              <a:lnSpc>
                <a:spcPct val="115000"/>
              </a:lnSpc>
              <a:spcBef>
                <a:spcPts val="1200"/>
              </a:spcBef>
              <a:spcAft>
                <a:spcPts val="0"/>
              </a:spcAft>
              <a:buNone/>
            </a:pPr>
            <a:r>
              <a:rPr b="1" lang="en-US" sz="1200"/>
              <a:t>Goal</a:t>
            </a:r>
            <a:r>
              <a:rPr lang="en-US" sz="1200"/>
              <a:t>: Compare learning behavior under matched budget and horizon.</a:t>
            </a:r>
            <a:br>
              <a:rPr lang="en-US" sz="1200"/>
            </a:br>
            <a:endParaRPr sz="1200"/>
          </a:p>
          <a:p>
            <a:pPr indent="0" lvl="0" marL="0" rtl="0" algn="l">
              <a:spcBef>
                <a:spcPts val="0"/>
              </a:spcBef>
              <a:spcAft>
                <a:spcPts val="0"/>
              </a:spcAft>
              <a:buNone/>
            </a:pPr>
            <a:r>
              <a:rPr b="1" lang="en-US" sz="1200"/>
              <a:t>Methodology</a:t>
            </a:r>
            <a:r>
              <a:rPr lang="en-US" sz="1200"/>
              <a:t>:</a:t>
            </a:r>
            <a:br>
              <a:rPr lang="en-US" sz="1200"/>
            </a:br>
            <a:endParaRPr sz="1200"/>
          </a:p>
          <a:p>
            <a:pPr indent="-285750" lvl="0" marL="457200" rtl="0" algn="l">
              <a:lnSpc>
                <a:spcPct val="115000"/>
              </a:lnSpc>
              <a:spcBef>
                <a:spcPts val="1200"/>
              </a:spcBef>
              <a:spcAft>
                <a:spcPts val="0"/>
              </a:spcAft>
              <a:buClr>
                <a:schemeClr val="dk1"/>
              </a:buClr>
              <a:buSzPts val="900"/>
              <a:buChar char="●"/>
            </a:pPr>
            <a:r>
              <a:rPr lang="en-US" sz="1200"/>
              <a:t>Single trial (visualization).</a:t>
            </a:r>
            <a:br>
              <a:rPr lang="en-US" sz="1200"/>
            </a:br>
            <a:endParaRPr sz="1200"/>
          </a:p>
          <a:p>
            <a:pPr indent="-285750" lvl="0" marL="457200" rtl="0" algn="l">
              <a:lnSpc>
                <a:spcPct val="115000"/>
              </a:lnSpc>
              <a:spcBef>
                <a:spcPts val="0"/>
              </a:spcBef>
              <a:spcAft>
                <a:spcPts val="0"/>
              </a:spcAft>
              <a:buClr>
                <a:schemeClr val="dk1"/>
              </a:buClr>
              <a:buSzPts val="900"/>
              <a:buChar char="●"/>
            </a:pPr>
            <a:r>
              <a:rPr lang="en-US" sz="1200"/>
              <a:t>Multiple trials (averaged results).</a:t>
            </a:r>
            <a:br>
              <a:rPr lang="en-US" sz="1200"/>
            </a:br>
            <a:endParaRPr sz="1200"/>
          </a:p>
        </p:txBody>
      </p:sp>
      <p:pic>
        <p:nvPicPr>
          <p:cNvPr id="459" name="Google Shape;459;p51"/>
          <p:cNvPicPr preferRelativeResize="0"/>
          <p:nvPr/>
        </p:nvPicPr>
        <p:blipFill>
          <a:blip r:embed="rId3">
            <a:alphaModFix/>
          </a:blip>
          <a:stretch>
            <a:fillRect/>
          </a:stretch>
        </p:blipFill>
        <p:spPr>
          <a:xfrm>
            <a:off x="7366350" y="4566050"/>
            <a:ext cx="3939100" cy="1655568"/>
          </a:xfrm>
          <a:prstGeom prst="rect">
            <a:avLst/>
          </a:prstGeom>
          <a:noFill/>
          <a:ln>
            <a:noFill/>
          </a:ln>
        </p:spPr>
      </p:pic>
      <p:pic>
        <p:nvPicPr>
          <p:cNvPr id="460" name="Google Shape;460;p51"/>
          <p:cNvPicPr preferRelativeResize="0"/>
          <p:nvPr/>
        </p:nvPicPr>
        <p:blipFill>
          <a:blip r:embed="rId4">
            <a:alphaModFix/>
          </a:blip>
          <a:stretch>
            <a:fillRect/>
          </a:stretch>
        </p:blipFill>
        <p:spPr>
          <a:xfrm>
            <a:off x="7484762" y="2910475"/>
            <a:ext cx="3939100" cy="1655580"/>
          </a:xfrm>
          <a:prstGeom prst="rect">
            <a:avLst/>
          </a:prstGeom>
          <a:noFill/>
          <a:ln>
            <a:noFill/>
          </a:ln>
        </p:spPr>
      </p:pic>
      <p:pic>
        <p:nvPicPr>
          <p:cNvPr id="461" name="Google Shape;461;p51"/>
          <p:cNvPicPr preferRelativeResize="0"/>
          <p:nvPr/>
        </p:nvPicPr>
        <p:blipFill>
          <a:blip r:embed="rId5">
            <a:alphaModFix/>
          </a:blip>
          <a:stretch>
            <a:fillRect/>
          </a:stretch>
        </p:blipFill>
        <p:spPr>
          <a:xfrm>
            <a:off x="7366350" y="1195500"/>
            <a:ext cx="4175925" cy="175510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sp>
        <p:nvSpPr>
          <p:cNvPr id="467" name="Google Shape;467;p52"/>
          <p:cNvSpPr txBox="1"/>
          <p:nvPr>
            <p:ph idx="12" type="sldNum"/>
          </p:nvPr>
        </p:nvSpPr>
        <p:spPr>
          <a:xfrm>
            <a:off x="11013988" y="6359546"/>
            <a:ext cx="9660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r>
              <a:rPr lang="en-US"/>
              <a:t>/XX</a:t>
            </a:r>
            <a:endParaRPr b="0" sz="1200">
              <a:solidFill>
                <a:srgbClr val="888888"/>
              </a:solidFill>
            </a:endParaRPr>
          </a:p>
        </p:txBody>
      </p:sp>
      <p:sp>
        <p:nvSpPr>
          <p:cNvPr id="468" name="Google Shape;468;p52"/>
          <p:cNvSpPr txBox="1"/>
          <p:nvPr>
            <p:ph type="title"/>
          </p:nvPr>
        </p:nvSpPr>
        <p:spPr>
          <a:xfrm>
            <a:off x="105355" y="90617"/>
            <a:ext cx="6971400" cy="5436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Single Trial (Fine Grid)</a:t>
            </a:r>
            <a:endParaRPr/>
          </a:p>
        </p:txBody>
      </p:sp>
      <p:sp>
        <p:nvSpPr>
          <p:cNvPr id="469" name="Google Shape;469;p52"/>
          <p:cNvSpPr txBox="1"/>
          <p:nvPr/>
        </p:nvSpPr>
        <p:spPr>
          <a:xfrm>
            <a:off x="252550" y="1690225"/>
            <a:ext cx="7269300" cy="3687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100">
                <a:solidFill>
                  <a:schemeClr val="dk1"/>
                </a:solidFill>
              </a:rPr>
              <a:t>Agent gradually learns profitable prices.</a:t>
            </a:r>
            <a:br>
              <a:rPr lang="en-US" sz="1100">
                <a:solidFill>
                  <a:schemeClr val="dk1"/>
                </a:solidFill>
              </a:rPr>
            </a:br>
            <a:endParaRPr sz="1100">
              <a:solidFill>
                <a:schemeClr val="dk1"/>
              </a:solidFill>
            </a:endParaRPr>
          </a:p>
          <a:p>
            <a:pPr indent="0" lvl="0" marL="0" rtl="0" algn="l">
              <a:spcBef>
                <a:spcPts val="0"/>
              </a:spcBef>
              <a:spcAft>
                <a:spcPts val="0"/>
              </a:spcAft>
              <a:buNone/>
            </a:pPr>
            <a:r>
              <a:rPr lang="en-US" sz="1100">
                <a:solidFill>
                  <a:schemeClr val="dk1"/>
                </a:solidFill>
              </a:rPr>
              <a:t>Early variability: high prices sometimes exceed valuations → no sales.</a:t>
            </a:r>
            <a:br>
              <a:rPr lang="en-US" sz="1100">
                <a:solidFill>
                  <a:schemeClr val="dk1"/>
                </a:solidFill>
              </a:rPr>
            </a:br>
            <a:endParaRPr sz="1100">
              <a:solidFill>
                <a:schemeClr val="dk1"/>
              </a:solidFill>
            </a:endParaRPr>
          </a:p>
          <a:p>
            <a:pPr indent="0" lvl="0" marL="0" rtl="0" algn="l">
              <a:spcBef>
                <a:spcPts val="0"/>
              </a:spcBef>
              <a:spcAft>
                <a:spcPts val="0"/>
              </a:spcAft>
              <a:buNone/>
            </a:pPr>
            <a:r>
              <a:rPr b="1" lang="en-US" sz="1100">
                <a:solidFill>
                  <a:schemeClr val="dk1"/>
                </a:solidFill>
              </a:rPr>
              <a:t>Over time:</a:t>
            </a:r>
            <a:br>
              <a:rPr lang="en-US" sz="1100">
                <a:solidFill>
                  <a:schemeClr val="dk1"/>
                </a:solidFill>
              </a:rPr>
            </a:br>
            <a:endParaRPr sz="1100">
              <a:solidFill>
                <a:schemeClr val="dk1"/>
              </a:solidFill>
            </a:endParaRPr>
          </a:p>
          <a:p>
            <a:pPr indent="-298450" lvl="0" marL="457200" rtl="0" algn="l">
              <a:lnSpc>
                <a:spcPct val="200000"/>
              </a:lnSpc>
              <a:spcBef>
                <a:spcPts val="1200"/>
              </a:spcBef>
              <a:spcAft>
                <a:spcPts val="0"/>
              </a:spcAft>
              <a:buClr>
                <a:schemeClr val="dk1"/>
              </a:buClr>
              <a:buSzPts val="1100"/>
              <a:buChar char="●"/>
            </a:pPr>
            <a:r>
              <a:rPr lang="en-US" sz="1100">
                <a:solidFill>
                  <a:schemeClr val="dk1"/>
                </a:solidFill>
              </a:rPr>
              <a:t>Product C and B have a price that is distinguishable from the others</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US" sz="1100">
                <a:solidFill>
                  <a:schemeClr val="dk1"/>
                </a:solidFill>
              </a:rPr>
              <a:t>A has more uniformly probable prices</a:t>
            </a:r>
            <a:endParaRPr sz="1100">
              <a:solidFill>
                <a:schemeClr val="dk1"/>
              </a:solidFill>
            </a:endParaRPr>
          </a:p>
          <a:p>
            <a:pPr indent="0" lvl="0" marL="0" rtl="0" algn="l">
              <a:lnSpc>
                <a:spcPct val="115000"/>
              </a:lnSpc>
              <a:spcBef>
                <a:spcPts val="1200"/>
              </a:spcBef>
              <a:spcAft>
                <a:spcPts val="0"/>
              </a:spcAft>
              <a:buNone/>
            </a:pPr>
            <a:r>
              <a:rPr b="1" lang="en-US" sz="1100">
                <a:solidFill>
                  <a:schemeClr val="dk1"/>
                </a:solidFill>
              </a:rPr>
              <a:t>Cumulative regret</a:t>
            </a:r>
            <a:r>
              <a:rPr lang="en-US" sz="1100">
                <a:solidFill>
                  <a:schemeClr val="dk1"/>
                </a:solidFill>
              </a:rPr>
              <a:t>:</a:t>
            </a:r>
            <a:br>
              <a:rPr lang="en-US" sz="1100">
                <a:solidFill>
                  <a:schemeClr val="dk1"/>
                </a:solidFill>
              </a:rPr>
            </a:br>
            <a:endParaRPr sz="1100">
              <a:solidFill>
                <a:schemeClr val="dk1"/>
              </a:solidFill>
            </a:endParaRPr>
          </a:p>
          <a:p>
            <a:pPr indent="-298450" lvl="0" marL="457200" rtl="0" algn="l">
              <a:lnSpc>
                <a:spcPct val="115000"/>
              </a:lnSpc>
              <a:spcBef>
                <a:spcPts val="1200"/>
              </a:spcBef>
              <a:spcAft>
                <a:spcPts val="0"/>
              </a:spcAft>
              <a:buClr>
                <a:schemeClr val="dk1"/>
              </a:buClr>
              <a:buSzPts val="1100"/>
              <a:buChar char="●"/>
            </a:pPr>
            <a:r>
              <a:rPr lang="en-US" sz="1100">
                <a:solidFill>
                  <a:schemeClr val="dk1"/>
                </a:solidFill>
              </a:rPr>
              <a:t>Sublinear and lower vs clairvoyant oracle.</a:t>
            </a:r>
            <a:br>
              <a:rPr lang="en-US" sz="1100">
                <a:solidFill>
                  <a:schemeClr val="dk1"/>
                </a:solidFill>
              </a:rPr>
            </a:b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US" sz="1100">
                <a:solidFill>
                  <a:schemeClr val="dk1"/>
                </a:solidFill>
              </a:rPr>
              <a:t>Sublinear vs fixed hindsight oracle.</a:t>
            </a:r>
            <a:br>
              <a:rPr lang="en-US" sz="1100">
                <a:solidFill>
                  <a:schemeClr val="dk1"/>
                </a:solidFill>
              </a:rPr>
            </a:br>
            <a:endParaRPr sz="1100">
              <a:solidFill>
                <a:schemeClr val="dk1"/>
              </a:solidFill>
            </a:endParaRPr>
          </a:p>
          <a:p>
            <a:pPr indent="0" lvl="0" marL="0" rtl="0" algn="l">
              <a:lnSpc>
                <a:spcPct val="115000"/>
              </a:lnSpc>
              <a:spcBef>
                <a:spcPts val="1200"/>
              </a:spcBef>
              <a:spcAft>
                <a:spcPts val="0"/>
              </a:spcAft>
              <a:buNone/>
            </a:pPr>
            <a:r>
              <a:rPr lang="en-US" sz="1100">
                <a:solidFill>
                  <a:schemeClr val="dk1"/>
                </a:solidFill>
              </a:rPr>
              <a:t>Discretization (17 prices) balances exploration and convergence.</a:t>
            </a:r>
            <a:endParaRPr sz="1100">
              <a:solidFill>
                <a:schemeClr val="dk1"/>
              </a:solidFill>
            </a:endParaRPr>
          </a:p>
        </p:txBody>
      </p:sp>
      <p:pic>
        <p:nvPicPr>
          <p:cNvPr id="470" name="Google Shape;470;p52" title="download (4).png"/>
          <p:cNvPicPr preferRelativeResize="0"/>
          <p:nvPr/>
        </p:nvPicPr>
        <p:blipFill rotWithShape="1">
          <a:blip r:embed="rId3">
            <a:alphaModFix/>
          </a:blip>
          <a:srcRect b="99" l="0" r="0" t="99"/>
          <a:stretch/>
        </p:blipFill>
        <p:spPr>
          <a:xfrm>
            <a:off x="5181349" y="1690225"/>
            <a:ext cx="3475924" cy="2232475"/>
          </a:xfrm>
          <a:prstGeom prst="rect">
            <a:avLst/>
          </a:prstGeom>
          <a:noFill/>
          <a:ln>
            <a:noFill/>
          </a:ln>
        </p:spPr>
      </p:pic>
      <p:pic>
        <p:nvPicPr>
          <p:cNvPr id="471" name="Google Shape;471;p52"/>
          <p:cNvPicPr preferRelativeResize="0"/>
          <p:nvPr/>
        </p:nvPicPr>
        <p:blipFill>
          <a:blip r:embed="rId4">
            <a:alphaModFix/>
          </a:blip>
          <a:stretch>
            <a:fillRect/>
          </a:stretch>
        </p:blipFill>
        <p:spPr>
          <a:xfrm>
            <a:off x="4559124" y="4365724"/>
            <a:ext cx="3904924" cy="1452250"/>
          </a:xfrm>
          <a:prstGeom prst="rect">
            <a:avLst/>
          </a:prstGeom>
          <a:noFill/>
          <a:ln>
            <a:noFill/>
          </a:ln>
        </p:spPr>
      </p:pic>
      <p:pic>
        <p:nvPicPr>
          <p:cNvPr id="472" name="Google Shape;472;p52" title="download (5).png"/>
          <p:cNvPicPr preferRelativeResize="0"/>
          <p:nvPr/>
        </p:nvPicPr>
        <p:blipFill rotWithShape="1">
          <a:blip r:embed="rId5">
            <a:alphaModFix/>
          </a:blip>
          <a:srcRect b="0" l="436" r="436" t="0"/>
          <a:stretch/>
        </p:blipFill>
        <p:spPr>
          <a:xfrm>
            <a:off x="9109850" y="1247900"/>
            <a:ext cx="2916674" cy="1352467"/>
          </a:xfrm>
          <a:prstGeom prst="rect">
            <a:avLst/>
          </a:prstGeom>
          <a:noFill/>
          <a:ln>
            <a:noFill/>
          </a:ln>
        </p:spPr>
      </p:pic>
      <p:pic>
        <p:nvPicPr>
          <p:cNvPr id="473" name="Google Shape;473;p52" title="download (6).png"/>
          <p:cNvPicPr preferRelativeResize="0"/>
          <p:nvPr/>
        </p:nvPicPr>
        <p:blipFill rotWithShape="1">
          <a:blip r:embed="rId6">
            <a:alphaModFix/>
          </a:blip>
          <a:srcRect b="729" l="0" r="0" t="738"/>
          <a:stretch/>
        </p:blipFill>
        <p:spPr>
          <a:xfrm>
            <a:off x="9127250" y="2826138"/>
            <a:ext cx="2916674" cy="1334962"/>
          </a:xfrm>
          <a:prstGeom prst="rect">
            <a:avLst/>
          </a:prstGeom>
          <a:noFill/>
          <a:ln>
            <a:noFill/>
          </a:ln>
        </p:spPr>
      </p:pic>
      <p:pic>
        <p:nvPicPr>
          <p:cNvPr id="474" name="Google Shape;474;p52" title="download (7).png"/>
          <p:cNvPicPr preferRelativeResize="0"/>
          <p:nvPr/>
        </p:nvPicPr>
        <p:blipFill rotWithShape="1">
          <a:blip r:embed="rId7">
            <a:alphaModFix/>
          </a:blip>
          <a:srcRect b="680" l="0" r="0" t="680"/>
          <a:stretch/>
        </p:blipFill>
        <p:spPr>
          <a:xfrm>
            <a:off x="9109838" y="4464887"/>
            <a:ext cx="2951489" cy="13524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sp>
        <p:nvSpPr>
          <p:cNvPr id="64" name="Google Shape;64;p8"/>
          <p:cNvSpPr txBox="1"/>
          <p:nvPr>
            <p:ph idx="12" type="sldNum"/>
          </p:nvPr>
        </p:nvSpPr>
        <p:spPr>
          <a:xfrm>
            <a:off x="11013988" y="6359546"/>
            <a:ext cx="965887"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r>
              <a:rPr lang="en-US"/>
              <a:t>/XX</a:t>
            </a:r>
            <a:endParaRPr/>
          </a:p>
        </p:txBody>
      </p:sp>
      <p:sp>
        <p:nvSpPr>
          <p:cNvPr id="65" name="Google Shape;65;p8"/>
          <p:cNvSpPr txBox="1"/>
          <p:nvPr>
            <p:ph type="title"/>
          </p:nvPr>
        </p:nvSpPr>
        <p:spPr>
          <a:xfrm>
            <a:off x="105348" y="90625"/>
            <a:ext cx="10019700" cy="5436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2800"/>
              <a:buFont typeface="Calibri"/>
              <a:buNone/>
            </a:pPr>
            <a:r>
              <a:rPr lang="en-US"/>
              <a:t>Agent Case 1: UCB1 without inventory constraint</a:t>
            </a:r>
            <a:endParaRPr/>
          </a:p>
        </p:txBody>
      </p:sp>
      <p:sp>
        <p:nvSpPr>
          <p:cNvPr id="66" name="Google Shape;66;p8"/>
          <p:cNvSpPr txBox="1"/>
          <p:nvPr/>
        </p:nvSpPr>
        <p:spPr>
          <a:xfrm>
            <a:off x="1125850" y="1490325"/>
            <a:ext cx="8512500" cy="2143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US" sz="1800">
                <a:solidFill>
                  <a:schemeClr val="dk1"/>
                </a:solidFill>
              </a:rPr>
              <a:t>•</a:t>
            </a:r>
            <a:r>
              <a:rPr lang="en-US" sz="1800">
                <a:solidFill>
                  <a:schemeClr val="dk1"/>
                </a:solidFill>
                <a:latin typeface="Calibri"/>
                <a:ea typeface="Calibri"/>
                <a:cs typeface="Calibri"/>
                <a:sym typeface="Calibri"/>
              </a:rPr>
              <a:t>Treats each discrete price as an </a:t>
            </a:r>
            <a:r>
              <a:rPr b="1" lang="en-US" sz="1800">
                <a:solidFill>
                  <a:schemeClr val="dk1"/>
                </a:solidFill>
                <a:latin typeface="Calibri"/>
                <a:ea typeface="Calibri"/>
                <a:cs typeface="Calibri"/>
                <a:sym typeface="Calibri"/>
              </a:rPr>
              <a:t>arm in a multi-armed bandit</a:t>
            </a:r>
            <a:r>
              <a:rPr lang="en-US" sz="1800">
                <a:solidFill>
                  <a:schemeClr val="dk1"/>
                </a:solidFill>
                <a:latin typeface="Calibri"/>
                <a:ea typeface="Calibri"/>
                <a:cs typeface="Calibri"/>
                <a:sym typeface="Calibri"/>
              </a:rPr>
              <a:t>.</a:t>
            </a:r>
            <a:endParaRPr sz="1800">
              <a:solidFill>
                <a:schemeClr val="dk1"/>
              </a:solidFill>
              <a:latin typeface="Calibri"/>
              <a:ea typeface="Calibri"/>
              <a:cs typeface="Calibri"/>
              <a:sym typeface="Calibri"/>
            </a:endParaRPr>
          </a:p>
          <a:p>
            <a:pPr indent="0" lvl="0" marL="0" rtl="0" algn="l">
              <a:lnSpc>
                <a:spcPct val="115000"/>
              </a:lnSpc>
              <a:spcBef>
                <a:spcPts val="0"/>
              </a:spcBef>
              <a:spcAft>
                <a:spcPts val="0"/>
              </a:spcAft>
              <a:buNone/>
            </a:pPr>
            <a:r>
              <a:rPr lang="en-US" sz="1800">
                <a:solidFill>
                  <a:schemeClr val="dk1"/>
                </a:solidFill>
              </a:rPr>
              <a:t>•</a:t>
            </a:r>
            <a:r>
              <a:rPr lang="en-US" sz="1800">
                <a:solidFill>
                  <a:schemeClr val="dk1"/>
                </a:solidFill>
                <a:latin typeface="Calibri"/>
                <a:ea typeface="Calibri"/>
                <a:cs typeface="Calibri"/>
                <a:sym typeface="Calibri"/>
              </a:rPr>
              <a:t>Algorithm:</a:t>
            </a:r>
            <a:endParaRPr sz="1800">
              <a:solidFill>
                <a:schemeClr val="dk1"/>
              </a:solidFill>
              <a:latin typeface="Calibri"/>
              <a:ea typeface="Calibri"/>
              <a:cs typeface="Calibri"/>
              <a:sym typeface="Calibri"/>
            </a:endParaRPr>
          </a:p>
          <a:p>
            <a:pPr indent="0" lvl="0" marL="469900" rtl="0" algn="l">
              <a:lnSpc>
                <a:spcPct val="115000"/>
              </a:lnSpc>
              <a:spcBef>
                <a:spcPts val="0"/>
              </a:spcBef>
              <a:spcAft>
                <a:spcPts val="0"/>
              </a:spcAft>
              <a:buNone/>
            </a:pPr>
            <a:r>
              <a:rPr lang="en-US" sz="1800">
                <a:solidFill>
                  <a:schemeClr val="dk1"/>
                </a:solidFill>
              </a:rPr>
              <a:t>•</a:t>
            </a:r>
            <a:r>
              <a:rPr lang="en-US" sz="1800">
                <a:solidFill>
                  <a:schemeClr val="dk1"/>
                </a:solidFill>
                <a:latin typeface="Calibri"/>
                <a:ea typeface="Calibri"/>
                <a:cs typeface="Calibri"/>
                <a:sym typeface="Calibri"/>
              </a:rPr>
              <a:t>First, try each price once.</a:t>
            </a:r>
            <a:endParaRPr sz="1800">
              <a:solidFill>
                <a:schemeClr val="dk1"/>
              </a:solidFill>
              <a:latin typeface="Calibri"/>
              <a:ea typeface="Calibri"/>
              <a:cs typeface="Calibri"/>
              <a:sym typeface="Calibri"/>
            </a:endParaRPr>
          </a:p>
          <a:p>
            <a:pPr indent="0" lvl="0" marL="469900" rtl="0" algn="l">
              <a:lnSpc>
                <a:spcPct val="115000"/>
              </a:lnSpc>
              <a:spcBef>
                <a:spcPts val="0"/>
              </a:spcBef>
              <a:spcAft>
                <a:spcPts val="0"/>
              </a:spcAft>
              <a:buNone/>
            </a:pPr>
            <a:r>
              <a:rPr lang="en-US" sz="1800">
                <a:solidFill>
                  <a:schemeClr val="dk1"/>
                </a:solidFill>
              </a:rPr>
              <a:t>•</a:t>
            </a:r>
            <a:r>
              <a:rPr lang="en-US" sz="1800">
                <a:solidFill>
                  <a:schemeClr val="dk1"/>
                </a:solidFill>
                <a:latin typeface="Calibri"/>
                <a:ea typeface="Calibri"/>
                <a:cs typeface="Calibri"/>
                <a:sym typeface="Calibri"/>
              </a:rPr>
              <a:t>Then, select price with the largest </a:t>
            </a:r>
            <a:r>
              <a:rPr b="1" lang="en-US" sz="1800">
                <a:solidFill>
                  <a:schemeClr val="dk1"/>
                </a:solidFill>
                <a:latin typeface="Calibri"/>
                <a:ea typeface="Calibri"/>
                <a:cs typeface="Calibri"/>
                <a:sym typeface="Calibri"/>
              </a:rPr>
              <a:t>Upper Confidence Bound (UCB)</a:t>
            </a:r>
            <a:r>
              <a:rPr lang="en-US" sz="1800">
                <a:solidFill>
                  <a:schemeClr val="dk1"/>
                </a:solidFill>
                <a:latin typeface="Calibri"/>
                <a:ea typeface="Calibri"/>
                <a:cs typeface="Calibri"/>
                <a:sym typeface="Calibri"/>
              </a:rPr>
              <a:t>:</a:t>
            </a:r>
            <a:endParaRPr sz="1800">
              <a:solidFill>
                <a:schemeClr val="dk1"/>
              </a:solidFill>
              <a:latin typeface="Calibri"/>
              <a:ea typeface="Calibri"/>
              <a:cs typeface="Calibri"/>
              <a:sym typeface="Calibri"/>
            </a:endParaRPr>
          </a:p>
          <a:p>
            <a:pPr indent="0" lvl="0" marL="914400" rtl="0" algn="ctr">
              <a:lnSpc>
                <a:spcPct val="115000"/>
              </a:lnSpc>
              <a:spcBef>
                <a:spcPts val="0"/>
              </a:spcBef>
              <a:spcAft>
                <a:spcPts val="0"/>
              </a:spcAft>
              <a:buNone/>
            </a:pPr>
            <a:r>
              <a:rPr lang="en-US" sz="2300">
                <a:solidFill>
                  <a:schemeClr val="dk1"/>
                </a:solidFill>
              </a:rPr>
              <a:t>UCB(p)=r ̅(p)+√((2 ln⁡(T))/N(p) )</a:t>
            </a:r>
            <a:endParaRPr sz="2300">
              <a:solidFill>
                <a:schemeClr val="dk1"/>
              </a:solidFill>
            </a:endParaRPr>
          </a:p>
          <a:p>
            <a:pPr indent="0" lvl="0" marL="469900" rtl="0" algn="l">
              <a:lnSpc>
                <a:spcPct val="115000"/>
              </a:lnSpc>
              <a:spcBef>
                <a:spcPts val="0"/>
              </a:spcBef>
              <a:spcAft>
                <a:spcPts val="0"/>
              </a:spcAft>
              <a:buNone/>
            </a:pPr>
            <a:r>
              <a:rPr lang="en-US" sz="1800">
                <a:solidFill>
                  <a:schemeClr val="dk1"/>
                </a:solidFill>
              </a:rPr>
              <a:t>•</a:t>
            </a:r>
            <a:r>
              <a:rPr lang="en-US" sz="1100">
                <a:solidFill>
                  <a:schemeClr val="dk1"/>
                </a:solidFill>
              </a:rPr>
              <a:t>​​</a:t>
            </a:r>
            <a:r>
              <a:rPr lang="en-US" sz="1800">
                <a:solidFill>
                  <a:schemeClr val="dk1"/>
                </a:solidFill>
                <a:latin typeface="Calibri"/>
                <a:ea typeface="Calibri"/>
                <a:cs typeface="Calibri"/>
                <a:sym typeface="Calibri"/>
              </a:rPr>
              <a:t>Learns the optimal price by balancing </a:t>
            </a:r>
            <a:r>
              <a:rPr b="1" lang="en-US" sz="1800">
                <a:solidFill>
                  <a:schemeClr val="dk1"/>
                </a:solidFill>
                <a:latin typeface="Calibri"/>
                <a:ea typeface="Calibri"/>
                <a:cs typeface="Calibri"/>
                <a:sym typeface="Calibri"/>
              </a:rPr>
              <a:t>exploration vs exploitation</a:t>
            </a:r>
            <a:r>
              <a:rPr lang="en-US" sz="1800">
                <a:solidFill>
                  <a:schemeClr val="dk1"/>
                </a:solidFill>
                <a:latin typeface="Calibri"/>
                <a:ea typeface="Calibri"/>
                <a:cs typeface="Calibri"/>
                <a:sym typeface="Calibri"/>
              </a:rPr>
              <a:t>.</a:t>
            </a:r>
            <a:endParaRPr sz="1800">
              <a:solidFill>
                <a:schemeClr val="dk1"/>
              </a:solidFill>
              <a:latin typeface="Calibri"/>
              <a:ea typeface="Calibri"/>
              <a:cs typeface="Calibri"/>
              <a:sym typeface="Calibri"/>
            </a:endParaRPr>
          </a:p>
        </p:txBody>
      </p:sp>
      <p:pic>
        <p:nvPicPr>
          <p:cNvPr id="67" name="Google Shape;67;p8"/>
          <p:cNvPicPr preferRelativeResize="0"/>
          <p:nvPr/>
        </p:nvPicPr>
        <p:blipFill>
          <a:blip r:embed="rId3">
            <a:alphaModFix/>
          </a:blip>
          <a:stretch>
            <a:fillRect/>
          </a:stretch>
        </p:blipFill>
        <p:spPr>
          <a:xfrm>
            <a:off x="3049925" y="3633824"/>
            <a:ext cx="4511992" cy="2252100"/>
          </a:xfrm>
          <a:prstGeom prst="rect">
            <a:avLst/>
          </a:prstGeom>
          <a:solidFill>
            <a:schemeClr val="lt1"/>
          </a:solidFill>
          <a:ln cap="flat" cmpd="sng" w="9525">
            <a:solidFill>
              <a:schemeClr val="dk2"/>
            </a:solidFill>
            <a:prstDash val="solid"/>
            <a:round/>
            <a:headEnd len="sm" w="sm" type="none"/>
            <a:tailEnd len="sm" w="sm" type="none"/>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7"/>
                                        </p:tgtEl>
                                        <p:attrNameLst>
                                          <p:attrName>style.visibility</p:attrName>
                                        </p:attrNameLst>
                                      </p:cBhvr>
                                      <p:to>
                                        <p:strVal val="visible"/>
                                      </p:to>
                                    </p:set>
                                    <p:animEffect filter="fade" transition="in">
                                      <p:cBhvr>
                                        <p:cTn dur="1000"/>
                                        <p:tgtEl>
                                          <p:spTgt spid="6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 name="Shape 479"/>
        <p:cNvGrpSpPr/>
        <p:nvPr/>
      </p:nvGrpSpPr>
      <p:grpSpPr>
        <a:xfrm>
          <a:off x="0" y="0"/>
          <a:ext cx="0" cy="0"/>
          <a:chOff x="0" y="0"/>
          <a:chExt cx="0" cy="0"/>
        </a:xfrm>
      </p:grpSpPr>
      <p:sp>
        <p:nvSpPr>
          <p:cNvPr id="480" name="Google Shape;480;p53"/>
          <p:cNvSpPr txBox="1"/>
          <p:nvPr>
            <p:ph idx="12" type="sldNum"/>
          </p:nvPr>
        </p:nvSpPr>
        <p:spPr>
          <a:xfrm>
            <a:off x="11013988" y="6359546"/>
            <a:ext cx="9660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r>
              <a:rPr lang="en-US"/>
              <a:t>/XX</a:t>
            </a:r>
            <a:endParaRPr b="0" sz="1200">
              <a:solidFill>
                <a:srgbClr val="888888"/>
              </a:solidFill>
            </a:endParaRPr>
          </a:p>
        </p:txBody>
      </p:sp>
      <p:sp>
        <p:nvSpPr>
          <p:cNvPr id="481" name="Google Shape;481;p53"/>
          <p:cNvSpPr txBox="1"/>
          <p:nvPr>
            <p:ph type="title"/>
          </p:nvPr>
        </p:nvSpPr>
        <p:spPr>
          <a:xfrm>
            <a:off x="105355" y="90617"/>
            <a:ext cx="6971400" cy="5436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Multiple Trials (Fine grid)</a:t>
            </a:r>
            <a:endParaRPr/>
          </a:p>
        </p:txBody>
      </p:sp>
      <p:sp>
        <p:nvSpPr>
          <p:cNvPr id="482" name="Google Shape;482;p53"/>
          <p:cNvSpPr txBox="1"/>
          <p:nvPr/>
        </p:nvSpPr>
        <p:spPr>
          <a:xfrm>
            <a:off x="504000" y="1555350"/>
            <a:ext cx="8522400" cy="3747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300">
                <a:solidFill>
                  <a:schemeClr val="dk1"/>
                </a:solidFill>
              </a:rPr>
              <a:t>Across 20 seeds:</a:t>
            </a:r>
            <a:br>
              <a:rPr lang="en-US" sz="1300">
                <a:solidFill>
                  <a:schemeClr val="dk1"/>
                </a:solidFill>
              </a:rPr>
            </a:br>
            <a:endParaRPr sz="1300">
              <a:solidFill>
                <a:schemeClr val="dk1"/>
              </a:solidFill>
            </a:endParaRPr>
          </a:p>
          <a:p>
            <a:pPr indent="-311150" lvl="0" marL="457200" rtl="0" algn="l">
              <a:lnSpc>
                <a:spcPct val="115000"/>
              </a:lnSpc>
              <a:spcBef>
                <a:spcPts val="1200"/>
              </a:spcBef>
              <a:spcAft>
                <a:spcPts val="0"/>
              </a:spcAft>
              <a:buClr>
                <a:schemeClr val="dk1"/>
              </a:buClr>
              <a:buSzPts val="1300"/>
              <a:buChar char="●"/>
            </a:pPr>
            <a:r>
              <a:rPr lang="en-US" sz="1300">
                <a:solidFill>
                  <a:schemeClr val="dk1"/>
                </a:solidFill>
              </a:rPr>
              <a:t>Consistent adaptation across trials.</a:t>
            </a:r>
            <a:br>
              <a:rPr lang="en-US" sz="1300">
                <a:solidFill>
                  <a:schemeClr val="dk1"/>
                </a:solidFill>
              </a:rPr>
            </a:br>
            <a:endParaRPr sz="1300">
              <a:solidFill>
                <a:schemeClr val="dk1"/>
              </a:solidFill>
            </a:endParaRPr>
          </a:p>
          <a:p>
            <a:pPr indent="-311150" lvl="0" marL="457200" rtl="0" algn="l">
              <a:lnSpc>
                <a:spcPct val="115000"/>
              </a:lnSpc>
              <a:spcBef>
                <a:spcPts val="0"/>
              </a:spcBef>
              <a:spcAft>
                <a:spcPts val="0"/>
              </a:spcAft>
              <a:buClr>
                <a:schemeClr val="dk1"/>
              </a:buClr>
              <a:buSzPts val="1300"/>
              <a:buChar char="●"/>
            </a:pPr>
            <a:r>
              <a:rPr lang="en-US" sz="1300">
                <a:solidFill>
                  <a:schemeClr val="dk1"/>
                </a:solidFill>
              </a:rPr>
              <a:t>Sublinear regret confirmed.</a:t>
            </a:r>
            <a:br>
              <a:rPr lang="en-US" sz="1300">
                <a:solidFill>
                  <a:schemeClr val="dk1"/>
                </a:solidFill>
              </a:rPr>
            </a:br>
            <a:endParaRPr sz="1300">
              <a:solidFill>
                <a:schemeClr val="dk1"/>
              </a:solidFill>
            </a:endParaRPr>
          </a:p>
          <a:p>
            <a:pPr indent="-311150" lvl="0" marL="457200" rtl="0" algn="l">
              <a:lnSpc>
                <a:spcPct val="115000"/>
              </a:lnSpc>
              <a:spcBef>
                <a:spcPts val="0"/>
              </a:spcBef>
              <a:spcAft>
                <a:spcPts val="0"/>
              </a:spcAft>
              <a:buClr>
                <a:schemeClr val="dk1"/>
              </a:buClr>
              <a:buSzPts val="1300"/>
              <a:buChar char="●"/>
            </a:pPr>
            <a:r>
              <a:rPr lang="en-US" sz="1300">
                <a:solidFill>
                  <a:schemeClr val="dk1"/>
                </a:solidFill>
              </a:rPr>
              <a:t>Fixed hindsight benchmark harder to track → higher regret.</a:t>
            </a:r>
            <a:br>
              <a:rPr lang="en-US" sz="1300">
                <a:solidFill>
                  <a:schemeClr val="dk1"/>
                </a:solidFill>
              </a:rPr>
            </a:br>
            <a:endParaRPr sz="1300">
              <a:solidFill>
                <a:schemeClr val="dk1"/>
              </a:solidFill>
            </a:endParaRPr>
          </a:p>
          <a:p>
            <a:pPr indent="0" lvl="0" marL="0" rtl="0" algn="l">
              <a:lnSpc>
                <a:spcPct val="115000"/>
              </a:lnSpc>
              <a:spcBef>
                <a:spcPts val="1200"/>
              </a:spcBef>
              <a:spcAft>
                <a:spcPts val="0"/>
              </a:spcAft>
              <a:buNone/>
            </a:pPr>
            <a:r>
              <a:rPr b="1" lang="en-US" sz="1300">
                <a:solidFill>
                  <a:schemeClr val="dk1"/>
                </a:solidFill>
              </a:rPr>
              <a:t>Payments analysis:</a:t>
            </a:r>
            <a:br>
              <a:rPr b="1" lang="en-US" sz="1300">
                <a:solidFill>
                  <a:schemeClr val="dk1"/>
                </a:solidFill>
              </a:rPr>
            </a:br>
            <a:endParaRPr b="1" sz="1300">
              <a:solidFill>
                <a:schemeClr val="dk1"/>
              </a:solidFill>
            </a:endParaRPr>
          </a:p>
          <a:p>
            <a:pPr indent="-311150" lvl="0" marL="457200" rtl="0" algn="l">
              <a:lnSpc>
                <a:spcPct val="115000"/>
              </a:lnSpc>
              <a:spcBef>
                <a:spcPts val="1200"/>
              </a:spcBef>
              <a:spcAft>
                <a:spcPts val="0"/>
              </a:spcAft>
              <a:buClr>
                <a:schemeClr val="dk1"/>
              </a:buClr>
              <a:buSzPts val="1300"/>
              <a:buChar char="●"/>
            </a:pPr>
            <a:r>
              <a:rPr lang="en-US" sz="1300">
                <a:solidFill>
                  <a:schemeClr val="dk1"/>
                </a:solidFill>
              </a:rPr>
              <a:t>Average cumulative payments approach budget.</a:t>
            </a:r>
            <a:br>
              <a:rPr lang="en-US" sz="1300">
                <a:solidFill>
                  <a:schemeClr val="dk1"/>
                </a:solidFill>
              </a:rPr>
            </a:br>
            <a:endParaRPr sz="1300">
              <a:solidFill>
                <a:schemeClr val="dk1"/>
              </a:solidFill>
            </a:endParaRPr>
          </a:p>
          <a:p>
            <a:pPr indent="-298450" lvl="0" marL="457200" rtl="0" algn="l">
              <a:lnSpc>
                <a:spcPct val="115000"/>
              </a:lnSpc>
              <a:spcBef>
                <a:spcPts val="0"/>
              </a:spcBef>
              <a:spcAft>
                <a:spcPts val="0"/>
              </a:spcAft>
              <a:buClr>
                <a:schemeClr val="dk1"/>
              </a:buClr>
              <a:buSzPts val="1100"/>
              <a:buChar char="●"/>
            </a:pPr>
            <a:r>
              <a:rPr lang="en-US" sz="1300">
                <a:solidFill>
                  <a:schemeClr val="dk1"/>
                </a:solidFill>
              </a:rPr>
              <a:t>Variability across runs smoothed out.</a:t>
            </a:r>
            <a:br>
              <a:rPr lang="en-US" sz="1100">
                <a:solidFill>
                  <a:schemeClr val="dk1"/>
                </a:solidFill>
              </a:rPr>
            </a:br>
            <a:endParaRPr sz="1100">
              <a:solidFill>
                <a:schemeClr val="dk1"/>
              </a:solidFill>
            </a:endParaRPr>
          </a:p>
        </p:txBody>
      </p:sp>
      <p:pic>
        <p:nvPicPr>
          <p:cNvPr id="483" name="Google Shape;483;p53"/>
          <p:cNvPicPr preferRelativeResize="0"/>
          <p:nvPr/>
        </p:nvPicPr>
        <p:blipFill>
          <a:blip r:embed="rId3">
            <a:alphaModFix/>
          </a:blip>
          <a:stretch>
            <a:fillRect/>
          </a:stretch>
        </p:blipFill>
        <p:spPr>
          <a:xfrm>
            <a:off x="7230226" y="1158500"/>
            <a:ext cx="3620125" cy="2315351"/>
          </a:xfrm>
          <a:prstGeom prst="rect">
            <a:avLst/>
          </a:prstGeom>
          <a:noFill/>
          <a:ln>
            <a:noFill/>
          </a:ln>
        </p:spPr>
      </p:pic>
      <p:pic>
        <p:nvPicPr>
          <p:cNvPr id="484" name="Google Shape;484;p53"/>
          <p:cNvPicPr preferRelativeResize="0"/>
          <p:nvPr/>
        </p:nvPicPr>
        <p:blipFill>
          <a:blip r:embed="rId4">
            <a:alphaModFix/>
          </a:blip>
          <a:stretch>
            <a:fillRect/>
          </a:stretch>
        </p:blipFill>
        <p:spPr>
          <a:xfrm>
            <a:off x="7230225" y="3657574"/>
            <a:ext cx="3664549" cy="231535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 name="Shape 489"/>
        <p:cNvGrpSpPr/>
        <p:nvPr/>
      </p:nvGrpSpPr>
      <p:grpSpPr>
        <a:xfrm>
          <a:off x="0" y="0"/>
          <a:ext cx="0" cy="0"/>
          <a:chOff x="0" y="0"/>
          <a:chExt cx="0" cy="0"/>
        </a:xfrm>
      </p:grpSpPr>
      <p:sp>
        <p:nvSpPr>
          <p:cNvPr id="490" name="Google Shape;490;p54"/>
          <p:cNvSpPr txBox="1"/>
          <p:nvPr>
            <p:ph idx="12" type="sldNum"/>
          </p:nvPr>
        </p:nvSpPr>
        <p:spPr>
          <a:xfrm>
            <a:off x="11013988" y="6359546"/>
            <a:ext cx="9660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r>
              <a:rPr lang="en-US"/>
              <a:t>/XX</a:t>
            </a:r>
            <a:endParaRPr b="0" sz="1200">
              <a:solidFill>
                <a:srgbClr val="888888"/>
              </a:solidFill>
            </a:endParaRPr>
          </a:p>
        </p:txBody>
      </p:sp>
      <p:sp>
        <p:nvSpPr>
          <p:cNvPr id="491" name="Google Shape;491;p54"/>
          <p:cNvSpPr txBox="1"/>
          <p:nvPr>
            <p:ph type="title"/>
          </p:nvPr>
        </p:nvSpPr>
        <p:spPr>
          <a:xfrm>
            <a:off x="105348" y="90625"/>
            <a:ext cx="9378600" cy="5436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Multiple Trials (Coarse Grid: 5 Prices)</a:t>
            </a:r>
            <a:endParaRPr/>
          </a:p>
        </p:txBody>
      </p:sp>
      <p:sp>
        <p:nvSpPr>
          <p:cNvPr id="492" name="Google Shape;492;p54"/>
          <p:cNvSpPr txBox="1"/>
          <p:nvPr/>
        </p:nvSpPr>
        <p:spPr>
          <a:xfrm>
            <a:off x="437175" y="1903650"/>
            <a:ext cx="7084500" cy="273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300">
                <a:solidFill>
                  <a:schemeClr val="dk1"/>
                </a:solidFill>
              </a:rPr>
              <a:t>Restricts pricing to 5 discrete levels.</a:t>
            </a:r>
            <a:br>
              <a:rPr lang="en-US" sz="1300">
                <a:solidFill>
                  <a:schemeClr val="dk1"/>
                </a:solidFill>
              </a:rPr>
            </a:br>
            <a:endParaRPr sz="1300">
              <a:solidFill>
                <a:schemeClr val="dk1"/>
              </a:solidFill>
            </a:endParaRPr>
          </a:p>
          <a:p>
            <a:pPr indent="0" lvl="0" marL="0" rtl="0" algn="l">
              <a:spcBef>
                <a:spcPts val="0"/>
              </a:spcBef>
              <a:spcAft>
                <a:spcPts val="0"/>
              </a:spcAft>
              <a:buNone/>
            </a:pPr>
            <a:r>
              <a:rPr b="1" lang="en-US" sz="1300">
                <a:solidFill>
                  <a:schemeClr val="dk1"/>
                </a:solidFill>
              </a:rPr>
              <a:t>Outcomes:</a:t>
            </a:r>
            <a:br>
              <a:rPr b="1" lang="en-US" sz="1300">
                <a:solidFill>
                  <a:schemeClr val="dk1"/>
                </a:solidFill>
              </a:rPr>
            </a:br>
            <a:endParaRPr b="1" sz="1300">
              <a:solidFill>
                <a:schemeClr val="dk1"/>
              </a:solidFill>
            </a:endParaRPr>
          </a:p>
          <a:p>
            <a:pPr indent="-311150" lvl="0" marL="457200" rtl="0" algn="l">
              <a:lnSpc>
                <a:spcPct val="200000"/>
              </a:lnSpc>
              <a:spcBef>
                <a:spcPts val="1200"/>
              </a:spcBef>
              <a:spcAft>
                <a:spcPts val="0"/>
              </a:spcAft>
              <a:buClr>
                <a:schemeClr val="dk1"/>
              </a:buClr>
              <a:buSzPts val="1300"/>
              <a:buChar char="●"/>
            </a:pPr>
            <a:r>
              <a:rPr lang="en-US" sz="1300">
                <a:solidFill>
                  <a:schemeClr val="dk1"/>
                </a:solidFill>
              </a:rPr>
              <a:t>Almost same regret than fine grid</a:t>
            </a:r>
            <a:endParaRPr sz="1300">
              <a:solidFill>
                <a:schemeClr val="dk1"/>
              </a:solidFill>
            </a:endParaRPr>
          </a:p>
          <a:p>
            <a:pPr indent="-311150" lvl="0" marL="457200" rtl="0" algn="l">
              <a:lnSpc>
                <a:spcPct val="115000"/>
              </a:lnSpc>
              <a:spcBef>
                <a:spcPts val="0"/>
              </a:spcBef>
              <a:spcAft>
                <a:spcPts val="0"/>
              </a:spcAft>
              <a:buClr>
                <a:schemeClr val="dk1"/>
              </a:buClr>
              <a:buSzPts val="1300"/>
              <a:buChar char="●"/>
            </a:pPr>
            <a:r>
              <a:rPr lang="en-US" sz="1300">
                <a:solidFill>
                  <a:schemeClr val="dk1"/>
                </a:solidFill>
              </a:rPr>
              <a:t>Still shows sublinear growth across trials.</a:t>
            </a:r>
            <a:br>
              <a:rPr lang="en-US" sz="1300">
                <a:solidFill>
                  <a:schemeClr val="dk1"/>
                </a:solidFill>
              </a:rPr>
            </a:br>
            <a:endParaRPr sz="1300">
              <a:solidFill>
                <a:schemeClr val="dk1"/>
              </a:solidFill>
            </a:endParaRPr>
          </a:p>
          <a:p>
            <a:pPr indent="0" lvl="0" marL="0" rtl="0" algn="l">
              <a:lnSpc>
                <a:spcPct val="115000"/>
              </a:lnSpc>
              <a:spcBef>
                <a:spcPts val="1200"/>
              </a:spcBef>
              <a:spcAft>
                <a:spcPts val="0"/>
              </a:spcAft>
              <a:buNone/>
            </a:pPr>
            <a:r>
              <a:rPr b="1" lang="en-US" sz="1300">
                <a:solidFill>
                  <a:schemeClr val="dk1"/>
                </a:solidFill>
              </a:rPr>
              <a:t>Features</a:t>
            </a:r>
            <a:r>
              <a:rPr lang="en-US" sz="1300">
                <a:solidFill>
                  <a:schemeClr val="dk1"/>
                </a:solidFill>
              </a:rPr>
              <a:t>:</a:t>
            </a:r>
            <a:endParaRPr sz="1300">
              <a:solidFill>
                <a:schemeClr val="dk1"/>
              </a:solidFill>
            </a:endParaRPr>
          </a:p>
          <a:p>
            <a:pPr indent="-311150" lvl="0" marL="457200" rtl="0" algn="l">
              <a:lnSpc>
                <a:spcPct val="115000"/>
              </a:lnSpc>
              <a:spcBef>
                <a:spcPts val="1200"/>
              </a:spcBef>
              <a:spcAft>
                <a:spcPts val="0"/>
              </a:spcAft>
              <a:buClr>
                <a:schemeClr val="dk1"/>
              </a:buClr>
              <a:buSzPts val="1300"/>
              <a:buChar char="●"/>
            </a:pPr>
            <a:r>
              <a:rPr b="1" lang="en-US" sz="1300">
                <a:solidFill>
                  <a:schemeClr val="dk1"/>
                </a:solidFill>
              </a:rPr>
              <a:t>Coarse grid → faster computation and same regret.</a:t>
            </a:r>
            <a:endParaRPr b="1" sz="1300">
              <a:solidFill>
                <a:schemeClr val="dk1"/>
              </a:solidFill>
            </a:endParaRPr>
          </a:p>
        </p:txBody>
      </p:sp>
      <p:pic>
        <p:nvPicPr>
          <p:cNvPr id="493" name="Google Shape;493;p54" title="download (9).png"/>
          <p:cNvPicPr preferRelativeResize="0"/>
          <p:nvPr/>
        </p:nvPicPr>
        <p:blipFill rotWithShape="1">
          <a:blip r:embed="rId3">
            <a:alphaModFix/>
          </a:blip>
          <a:srcRect b="268" l="0" r="0" t="278"/>
          <a:stretch/>
        </p:blipFill>
        <p:spPr>
          <a:xfrm>
            <a:off x="7379375" y="3696775"/>
            <a:ext cx="3634626" cy="2291129"/>
          </a:xfrm>
          <a:prstGeom prst="rect">
            <a:avLst/>
          </a:prstGeom>
          <a:noFill/>
          <a:ln>
            <a:noFill/>
          </a:ln>
        </p:spPr>
      </p:pic>
      <p:pic>
        <p:nvPicPr>
          <p:cNvPr id="494" name="Google Shape;494;p54" title="download (8).png"/>
          <p:cNvPicPr preferRelativeResize="0"/>
          <p:nvPr/>
        </p:nvPicPr>
        <p:blipFill rotWithShape="1">
          <a:blip r:embed="rId4">
            <a:alphaModFix/>
          </a:blip>
          <a:srcRect b="0" l="278" r="278" t="0"/>
          <a:stretch/>
        </p:blipFill>
        <p:spPr>
          <a:xfrm>
            <a:off x="7480250" y="1165075"/>
            <a:ext cx="3686927" cy="2360851"/>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9" name="Shape 499"/>
        <p:cNvGrpSpPr/>
        <p:nvPr/>
      </p:nvGrpSpPr>
      <p:grpSpPr>
        <a:xfrm>
          <a:off x="0" y="0"/>
          <a:ext cx="0" cy="0"/>
          <a:chOff x="0" y="0"/>
          <a:chExt cx="0" cy="0"/>
        </a:xfrm>
      </p:grpSpPr>
      <p:sp>
        <p:nvSpPr>
          <p:cNvPr id="500" name="Google Shape;500;p55"/>
          <p:cNvSpPr txBox="1"/>
          <p:nvPr>
            <p:ph idx="12" type="sldNum"/>
          </p:nvPr>
        </p:nvSpPr>
        <p:spPr>
          <a:xfrm>
            <a:off x="11013988" y="6359546"/>
            <a:ext cx="9660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r>
              <a:rPr lang="en-US"/>
              <a:t>/XX</a:t>
            </a:r>
            <a:endParaRPr b="0" sz="1200">
              <a:solidFill>
                <a:srgbClr val="888888"/>
              </a:solidFill>
            </a:endParaRPr>
          </a:p>
        </p:txBody>
      </p:sp>
      <p:sp>
        <p:nvSpPr>
          <p:cNvPr id="501" name="Google Shape;501;p55"/>
          <p:cNvSpPr txBox="1"/>
          <p:nvPr>
            <p:ph type="title"/>
          </p:nvPr>
        </p:nvSpPr>
        <p:spPr>
          <a:xfrm>
            <a:off x="105355" y="90617"/>
            <a:ext cx="6971400" cy="5436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Key Takeaways</a:t>
            </a:r>
            <a:endParaRPr/>
          </a:p>
        </p:txBody>
      </p:sp>
      <p:sp>
        <p:nvSpPr>
          <p:cNvPr id="502" name="Google Shape;502;p55"/>
          <p:cNvSpPr txBox="1"/>
          <p:nvPr/>
        </p:nvSpPr>
        <p:spPr>
          <a:xfrm>
            <a:off x="602275" y="1816525"/>
            <a:ext cx="8541900" cy="3621900"/>
          </a:xfrm>
          <a:prstGeom prst="rect">
            <a:avLst/>
          </a:prstGeom>
          <a:noFill/>
          <a:ln>
            <a:noFill/>
          </a:ln>
        </p:spPr>
        <p:txBody>
          <a:bodyPr anchorCtr="0" anchor="t" bIns="91425" lIns="91425" spcFirstLastPara="1" rIns="91425" wrap="square" tIns="91425">
            <a:spAutoFit/>
          </a:bodyPr>
          <a:lstStyle/>
          <a:p>
            <a:pPr indent="-298450" lvl="0" marL="457200" rtl="0" algn="l">
              <a:lnSpc>
                <a:spcPct val="115000"/>
              </a:lnSpc>
              <a:spcBef>
                <a:spcPts val="1200"/>
              </a:spcBef>
              <a:spcAft>
                <a:spcPts val="0"/>
              </a:spcAft>
              <a:buClr>
                <a:schemeClr val="dk1"/>
              </a:buClr>
              <a:buSzPts val="1100"/>
              <a:buChar char="●"/>
            </a:pPr>
            <a:r>
              <a:rPr lang="en-US"/>
              <a:t>When </a:t>
            </a:r>
            <a:r>
              <a:rPr b="1" lang="en-US"/>
              <a:t>budget = horizon</a:t>
            </a:r>
            <a:r>
              <a:rPr lang="en-US"/>
              <a:t>, exploration pressure is high:</a:t>
            </a:r>
            <a:br>
              <a:rPr lang="en-US"/>
            </a:br>
            <a:endParaRPr/>
          </a:p>
          <a:p>
            <a:pPr indent="-298450" lvl="1" marL="914400" rtl="0" algn="l">
              <a:lnSpc>
                <a:spcPct val="115000"/>
              </a:lnSpc>
              <a:spcBef>
                <a:spcPts val="0"/>
              </a:spcBef>
              <a:spcAft>
                <a:spcPts val="0"/>
              </a:spcAft>
              <a:buClr>
                <a:schemeClr val="dk1"/>
              </a:buClr>
              <a:buSzPts val="1100"/>
              <a:buChar char="○"/>
            </a:pPr>
            <a:r>
              <a:rPr lang="en-US"/>
              <a:t>Finer grids (17+ prices) allow </a:t>
            </a:r>
            <a:r>
              <a:rPr b="1" lang="en-US"/>
              <a:t>near-optimal</a:t>
            </a:r>
            <a:r>
              <a:rPr lang="en-US"/>
              <a:t> adaptation.</a:t>
            </a:r>
            <a:br>
              <a:rPr lang="en-US"/>
            </a:br>
            <a:endParaRPr/>
          </a:p>
          <a:p>
            <a:pPr indent="-298450" lvl="1" marL="914400" rtl="0" algn="l">
              <a:lnSpc>
                <a:spcPct val="115000"/>
              </a:lnSpc>
              <a:spcBef>
                <a:spcPts val="0"/>
              </a:spcBef>
              <a:spcAft>
                <a:spcPts val="0"/>
              </a:spcAft>
              <a:buClr>
                <a:schemeClr val="dk1"/>
              </a:buClr>
              <a:buSzPts val="1100"/>
              <a:buChar char="○"/>
            </a:pPr>
            <a:r>
              <a:rPr lang="en-US"/>
              <a:t>Coarse grids (5 prices) keeps same performances.</a:t>
            </a:r>
            <a:br>
              <a:rPr lang="en-US"/>
            </a:br>
            <a:endParaRPr/>
          </a:p>
          <a:p>
            <a:pPr indent="-298450" lvl="0" marL="457200" rtl="0" algn="l">
              <a:lnSpc>
                <a:spcPct val="115000"/>
              </a:lnSpc>
              <a:spcBef>
                <a:spcPts val="0"/>
              </a:spcBef>
              <a:spcAft>
                <a:spcPts val="0"/>
              </a:spcAft>
              <a:buClr>
                <a:schemeClr val="dk1"/>
              </a:buClr>
              <a:buSzPts val="1100"/>
              <a:buChar char="●"/>
            </a:pPr>
            <a:r>
              <a:rPr b="1" lang="en-US"/>
              <a:t>Sublinear regret</a:t>
            </a:r>
            <a:r>
              <a:rPr lang="en-US"/>
              <a:t> persists across all cases.</a:t>
            </a:r>
            <a:br>
              <a:rPr lang="en-US"/>
            </a:br>
            <a:endParaRPr/>
          </a:p>
          <a:p>
            <a:pPr indent="-298450" lvl="0" marL="457200" rtl="0" algn="l">
              <a:lnSpc>
                <a:spcPct val="115000"/>
              </a:lnSpc>
              <a:spcBef>
                <a:spcPts val="0"/>
              </a:spcBef>
              <a:spcAft>
                <a:spcPts val="0"/>
              </a:spcAft>
              <a:buClr>
                <a:schemeClr val="dk1"/>
              </a:buClr>
              <a:buSzPts val="1100"/>
              <a:buChar char="●"/>
            </a:pPr>
            <a:r>
              <a:rPr lang="en-US"/>
              <a:t>Discounted EXP3.P + primal-dual remains </a:t>
            </a:r>
            <a:r>
              <a:rPr b="1" lang="en-US"/>
              <a:t>robust</a:t>
            </a:r>
            <a:r>
              <a:rPr lang="en-US"/>
              <a:t>:</a:t>
            </a:r>
            <a:br>
              <a:rPr lang="en-US"/>
            </a:br>
            <a:endParaRPr/>
          </a:p>
          <a:p>
            <a:pPr indent="-298450" lvl="1" marL="914400" rtl="0" algn="l">
              <a:lnSpc>
                <a:spcPct val="115000"/>
              </a:lnSpc>
              <a:spcBef>
                <a:spcPts val="0"/>
              </a:spcBef>
              <a:spcAft>
                <a:spcPts val="0"/>
              </a:spcAft>
              <a:buClr>
                <a:schemeClr val="dk1"/>
              </a:buClr>
              <a:buSzPts val="1100"/>
              <a:buChar char="○"/>
            </a:pPr>
            <a:r>
              <a:rPr lang="en-US"/>
              <a:t>Tracks valuations under nonstationarity.</a:t>
            </a:r>
            <a:br>
              <a:rPr lang="en-US"/>
            </a:br>
            <a:endParaRPr/>
          </a:p>
          <a:p>
            <a:pPr indent="-298450" lvl="1" marL="914400" rtl="0" algn="l">
              <a:lnSpc>
                <a:spcPct val="115000"/>
              </a:lnSpc>
              <a:spcBef>
                <a:spcPts val="0"/>
              </a:spcBef>
              <a:spcAft>
                <a:spcPts val="0"/>
              </a:spcAft>
              <a:buClr>
                <a:schemeClr val="dk1"/>
              </a:buClr>
              <a:buSzPts val="1100"/>
              <a:buChar char="○"/>
            </a:pPr>
            <a:r>
              <a:rPr lang="en-US"/>
              <a:t>Enforces budget constraints effectively.</a:t>
            </a:r>
            <a:br>
              <a:rPr lang="en-US"/>
            </a:b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 name="Shape 507"/>
        <p:cNvGrpSpPr/>
        <p:nvPr/>
      </p:nvGrpSpPr>
      <p:grpSpPr>
        <a:xfrm>
          <a:off x="0" y="0"/>
          <a:ext cx="0" cy="0"/>
          <a:chOff x="0" y="0"/>
          <a:chExt cx="0" cy="0"/>
        </a:xfrm>
      </p:grpSpPr>
      <p:sp>
        <p:nvSpPr>
          <p:cNvPr id="508" name="Google Shape;508;p56"/>
          <p:cNvSpPr txBox="1"/>
          <p:nvPr>
            <p:ph idx="12" type="sldNum"/>
          </p:nvPr>
        </p:nvSpPr>
        <p:spPr>
          <a:xfrm>
            <a:off x="11013988" y="6359546"/>
            <a:ext cx="9660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r>
              <a:rPr lang="en-US"/>
              <a:t>/XX</a:t>
            </a:r>
            <a:endParaRPr b="0" sz="1200">
              <a:solidFill>
                <a:srgbClr val="888888"/>
              </a:solidFill>
            </a:endParaRPr>
          </a:p>
        </p:txBody>
      </p:sp>
      <p:sp>
        <p:nvSpPr>
          <p:cNvPr id="509" name="Google Shape;509;p56"/>
          <p:cNvSpPr txBox="1"/>
          <p:nvPr>
            <p:ph type="title"/>
          </p:nvPr>
        </p:nvSpPr>
        <p:spPr>
          <a:xfrm>
            <a:off x="105355" y="90617"/>
            <a:ext cx="6971400" cy="5436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Case: Budget &gt; Horizon (B &gt; T)</a:t>
            </a:r>
            <a:endParaRPr/>
          </a:p>
        </p:txBody>
      </p:sp>
      <p:sp>
        <p:nvSpPr>
          <p:cNvPr id="510" name="Google Shape;510;p56"/>
          <p:cNvSpPr txBox="1"/>
          <p:nvPr/>
        </p:nvSpPr>
        <p:spPr>
          <a:xfrm>
            <a:off x="262275" y="1791175"/>
            <a:ext cx="8473800" cy="3376200"/>
          </a:xfrm>
          <a:prstGeom prst="rect">
            <a:avLst/>
          </a:prstGeom>
          <a:noFill/>
          <a:ln>
            <a:noFill/>
          </a:ln>
        </p:spPr>
        <p:txBody>
          <a:bodyPr anchorCtr="0" anchor="t" bIns="91425" lIns="91425" spcFirstLastPara="1" rIns="91425" wrap="square" tIns="91425">
            <a:spAutoFit/>
          </a:bodyPr>
          <a:lstStyle/>
          <a:p>
            <a:pPr indent="-311150" lvl="0" marL="457200" rtl="0" algn="l">
              <a:lnSpc>
                <a:spcPct val="115000"/>
              </a:lnSpc>
              <a:spcBef>
                <a:spcPts val="1200"/>
              </a:spcBef>
              <a:spcAft>
                <a:spcPts val="0"/>
              </a:spcAft>
              <a:buClr>
                <a:schemeClr val="dk1"/>
              </a:buClr>
              <a:buSzPts val="1300"/>
              <a:buChar char="●"/>
            </a:pPr>
            <a:r>
              <a:rPr b="1" lang="en-US" sz="1300">
                <a:solidFill>
                  <a:schemeClr val="dk1"/>
                </a:solidFill>
              </a:rPr>
              <a:t>Setup</a:t>
            </a:r>
            <a:r>
              <a:rPr lang="en-US" sz="1300">
                <a:solidFill>
                  <a:schemeClr val="dk1"/>
                </a:solidFill>
              </a:rPr>
              <a:t>:</a:t>
            </a:r>
            <a:br>
              <a:rPr lang="en-US" sz="1300">
                <a:solidFill>
                  <a:schemeClr val="dk1"/>
                </a:solidFill>
              </a:rPr>
            </a:br>
            <a:endParaRPr sz="1300">
              <a:solidFill>
                <a:schemeClr val="dk1"/>
              </a:solidFill>
            </a:endParaRPr>
          </a:p>
          <a:p>
            <a:pPr indent="-311150" lvl="1" marL="914400" rtl="0" algn="l">
              <a:lnSpc>
                <a:spcPct val="115000"/>
              </a:lnSpc>
              <a:spcBef>
                <a:spcPts val="0"/>
              </a:spcBef>
              <a:spcAft>
                <a:spcPts val="0"/>
              </a:spcAft>
              <a:buClr>
                <a:schemeClr val="dk1"/>
              </a:buClr>
              <a:buSzPts val="1300"/>
              <a:buChar char="○"/>
            </a:pPr>
            <a:r>
              <a:rPr lang="en-US" sz="1300">
                <a:solidFill>
                  <a:schemeClr val="dk1"/>
                </a:solidFill>
              </a:rPr>
              <a:t>Budget = 10,000</a:t>
            </a:r>
            <a:br>
              <a:rPr lang="en-US" sz="1300">
                <a:solidFill>
                  <a:schemeClr val="dk1"/>
                </a:solidFill>
              </a:rPr>
            </a:br>
            <a:endParaRPr sz="1300">
              <a:solidFill>
                <a:schemeClr val="dk1"/>
              </a:solidFill>
            </a:endParaRPr>
          </a:p>
          <a:p>
            <a:pPr indent="-311150" lvl="1" marL="914400" rtl="0" algn="l">
              <a:lnSpc>
                <a:spcPct val="115000"/>
              </a:lnSpc>
              <a:spcBef>
                <a:spcPts val="0"/>
              </a:spcBef>
              <a:spcAft>
                <a:spcPts val="0"/>
              </a:spcAft>
              <a:buClr>
                <a:schemeClr val="dk1"/>
              </a:buClr>
              <a:buSzPts val="1300"/>
              <a:buChar char="○"/>
            </a:pPr>
            <a:r>
              <a:rPr lang="en-US" sz="1300">
                <a:solidFill>
                  <a:schemeClr val="dk1"/>
                </a:solidFill>
              </a:rPr>
              <a:t>Horizon = 6,000</a:t>
            </a:r>
            <a:br>
              <a:rPr lang="en-US" sz="1300">
                <a:solidFill>
                  <a:schemeClr val="dk1"/>
                </a:solidFill>
              </a:rPr>
            </a:br>
            <a:endParaRPr sz="1300">
              <a:solidFill>
                <a:schemeClr val="dk1"/>
              </a:solidFill>
            </a:endParaRPr>
          </a:p>
          <a:p>
            <a:pPr indent="-311150" lvl="1" marL="914400" rtl="0" algn="l">
              <a:lnSpc>
                <a:spcPct val="115000"/>
              </a:lnSpc>
              <a:spcBef>
                <a:spcPts val="0"/>
              </a:spcBef>
              <a:spcAft>
                <a:spcPts val="0"/>
              </a:spcAft>
              <a:buClr>
                <a:schemeClr val="dk1"/>
              </a:buClr>
              <a:buSzPts val="1300"/>
              <a:buChar char="○"/>
            </a:pPr>
            <a:r>
              <a:rPr lang="en-US" sz="1300">
                <a:solidFill>
                  <a:schemeClr val="dk1"/>
                </a:solidFill>
              </a:rPr>
              <a:t>Products = {A, B, C}</a:t>
            </a:r>
            <a:br>
              <a:rPr lang="en-US" sz="1300">
                <a:solidFill>
                  <a:schemeClr val="dk1"/>
                </a:solidFill>
              </a:rPr>
            </a:br>
            <a:endParaRPr sz="1300">
              <a:solidFill>
                <a:schemeClr val="dk1"/>
              </a:solidFill>
            </a:endParaRPr>
          </a:p>
          <a:p>
            <a:pPr indent="-311150" lvl="1" marL="914400" rtl="0" algn="l">
              <a:lnSpc>
                <a:spcPct val="115000"/>
              </a:lnSpc>
              <a:spcBef>
                <a:spcPts val="0"/>
              </a:spcBef>
              <a:spcAft>
                <a:spcPts val="0"/>
              </a:spcAft>
              <a:buClr>
                <a:schemeClr val="dk1"/>
              </a:buClr>
              <a:buSzPts val="1300"/>
              <a:buChar char="○"/>
            </a:pPr>
            <a:r>
              <a:rPr lang="en-US" sz="1300">
                <a:solidFill>
                  <a:schemeClr val="dk1"/>
                </a:solidFill>
              </a:rPr>
              <a:t>Price discretization: fine grid (~17 prices) or coarse grid (10 prices)</a:t>
            </a:r>
            <a:br>
              <a:rPr lang="en-US" sz="1300">
                <a:solidFill>
                  <a:schemeClr val="dk1"/>
                </a:solidFill>
              </a:rPr>
            </a:br>
            <a:endParaRPr sz="1300">
              <a:solidFill>
                <a:schemeClr val="dk1"/>
              </a:solidFill>
            </a:endParaRPr>
          </a:p>
          <a:p>
            <a:pPr indent="-311150" lvl="0" marL="457200" rtl="0" algn="l">
              <a:lnSpc>
                <a:spcPct val="115000"/>
              </a:lnSpc>
              <a:spcBef>
                <a:spcPts val="0"/>
              </a:spcBef>
              <a:spcAft>
                <a:spcPts val="0"/>
              </a:spcAft>
              <a:buClr>
                <a:schemeClr val="dk1"/>
              </a:buClr>
              <a:buSzPts val="1300"/>
              <a:buChar char="●"/>
            </a:pPr>
            <a:r>
              <a:rPr b="1" lang="en-US" sz="1300">
                <a:solidFill>
                  <a:schemeClr val="dk1"/>
                </a:solidFill>
              </a:rPr>
              <a:t>Key difference </a:t>
            </a:r>
            <a:r>
              <a:rPr lang="en-US" sz="1300">
                <a:solidFill>
                  <a:schemeClr val="dk1"/>
                </a:solidFill>
              </a:rPr>
              <a:t>from earlier cases:</a:t>
            </a:r>
            <a:br>
              <a:rPr lang="en-US" sz="1300">
                <a:solidFill>
                  <a:schemeClr val="dk1"/>
                </a:solidFill>
              </a:rPr>
            </a:br>
            <a:endParaRPr sz="1300">
              <a:solidFill>
                <a:schemeClr val="dk1"/>
              </a:solidFill>
            </a:endParaRPr>
          </a:p>
          <a:p>
            <a:pPr indent="-311150" lvl="1" marL="914400" rtl="0" algn="l">
              <a:lnSpc>
                <a:spcPct val="115000"/>
              </a:lnSpc>
              <a:spcBef>
                <a:spcPts val="0"/>
              </a:spcBef>
              <a:spcAft>
                <a:spcPts val="0"/>
              </a:spcAft>
              <a:buClr>
                <a:schemeClr val="dk1"/>
              </a:buClr>
              <a:buSzPts val="1300"/>
              <a:buChar char="○"/>
            </a:pPr>
            <a:r>
              <a:rPr lang="en-US" sz="1300">
                <a:solidFill>
                  <a:schemeClr val="dk1"/>
                </a:solidFill>
              </a:rPr>
              <a:t>Budget per-round ρ &gt; 1 → more products sold per round more often.</a:t>
            </a:r>
            <a:br>
              <a:rPr lang="en-US" sz="1300">
                <a:solidFill>
                  <a:schemeClr val="dk1"/>
                </a:solidFill>
              </a:rPr>
            </a:br>
            <a:endParaRPr sz="1300">
              <a:solidFill>
                <a:schemeClr val="dk1"/>
              </a:solidFill>
            </a:endParaRPr>
          </a:p>
        </p:txBody>
      </p:sp>
      <p:pic>
        <p:nvPicPr>
          <p:cNvPr id="511" name="Google Shape;511;p56"/>
          <p:cNvPicPr preferRelativeResize="0"/>
          <p:nvPr/>
        </p:nvPicPr>
        <p:blipFill>
          <a:blip r:embed="rId3">
            <a:alphaModFix/>
          </a:blip>
          <a:stretch>
            <a:fillRect/>
          </a:stretch>
        </p:blipFill>
        <p:spPr>
          <a:xfrm>
            <a:off x="7510855" y="1069550"/>
            <a:ext cx="4151480" cy="1744825"/>
          </a:xfrm>
          <a:prstGeom prst="rect">
            <a:avLst/>
          </a:prstGeom>
          <a:noFill/>
          <a:ln>
            <a:noFill/>
          </a:ln>
        </p:spPr>
      </p:pic>
      <p:pic>
        <p:nvPicPr>
          <p:cNvPr id="512" name="Google Shape;512;p56"/>
          <p:cNvPicPr preferRelativeResize="0"/>
          <p:nvPr/>
        </p:nvPicPr>
        <p:blipFill>
          <a:blip r:embed="rId4">
            <a:alphaModFix/>
          </a:blip>
          <a:stretch>
            <a:fillRect/>
          </a:stretch>
        </p:blipFill>
        <p:spPr>
          <a:xfrm>
            <a:off x="7719525" y="2814375"/>
            <a:ext cx="3850141" cy="1618175"/>
          </a:xfrm>
          <a:prstGeom prst="rect">
            <a:avLst/>
          </a:prstGeom>
          <a:noFill/>
          <a:ln>
            <a:noFill/>
          </a:ln>
        </p:spPr>
      </p:pic>
      <p:pic>
        <p:nvPicPr>
          <p:cNvPr id="513" name="Google Shape;513;p56"/>
          <p:cNvPicPr preferRelativeResize="0"/>
          <p:nvPr/>
        </p:nvPicPr>
        <p:blipFill>
          <a:blip r:embed="rId5">
            <a:alphaModFix/>
          </a:blip>
          <a:stretch>
            <a:fillRect/>
          </a:stretch>
        </p:blipFill>
        <p:spPr>
          <a:xfrm>
            <a:off x="7613091" y="4553150"/>
            <a:ext cx="3850141" cy="1618175"/>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8" name="Shape 518"/>
        <p:cNvGrpSpPr/>
        <p:nvPr/>
      </p:nvGrpSpPr>
      <p:grpSpPr>
        <a:xfrm>
          <a:off x="0" y="0"/>
          <a:ext cx="0" cy="0"/>
          <a:chOff x="0" y="0"/>
          <a:chExt cx="0" cy="0"/>
        </a:xfrm>
      </p:grpSpPr>
      <p:sp>
        <p:nvSpPr>
          <p:cNvPr id="519" name="Google Shape;519;p57"/>
          <p:cNvSpPr txBox="1"/>
          <p:nvPr>
            <p:ph idx="12" type="sldNum"/>
          </p:nvPr>
        </p:nvSpPr>
        <p:spPr>
          <a:xfrm>
            <a:off x="11013988" y="6359546"/>
            <a:ext cx="9660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r>
              <a:rPr lang="en-US"/>
              <a:t>/XX</a:t>
            </a:r>
            <a:endParaRPr b="0" sz="1200">
              <a:solidFill>
                <a:srgbClr val="888888"/>
              </a:solidFill>
            </a:endParaRPr>
          </a:p>
        </p:txBody>
      </p:sp>
      <p:sp>
        <p:nvSpPr>
          <p:cNvPr id="520" name="Google Shape;520;p57"/>
          <p:cNvSpPr txBox="1"/>
          <p:nvPr>
            <p:ph type="title"/>
          </p:nvPr>
        </p:nvSpPr>
        <p:spPr>
          <a:xfrm>
            <a:off x="105355" y="90617"/>
            <a:ext cx="6971400" cy="5436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Single Trial (Fine Grid)</a:t>
            </a:r>
            <a:endParaRPr/>
          </a:p>
        </p:txBody>
      </p:sp>
      <p:sp>
        <p:nvSpPr>
          <p:cNvPr id="521" name="Google Shape;521;p57"/>
          <p:cNvSpPr txBox="1"/>
          <p:nvPr/>
        </p:nvSpPr>
        <p:spPr>
          <a:xfrm>
            <a:off x="446850" y="1437300"/>
            <a:ext cx="5744100" cy="2505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200">
                <a:solidFill>
                  <a:schemeClr val="dk1"/>
                </a:solidFill>
              </a:rPr>
              <a:t>Agent explores broadly in early rounds.</a:t>
            </a:r>
            <a:br>
              <a:rPr lang="en-US" sz="1200">
                <a:solidFill>
                  <a:schemeClr val="dk1"/>
                </a:solidFill>
              </a:rPr>
            </a:br>
            <a:br>
              <a:rPr lang="en-US" sz="1200">
                <a:solidFill>
                  <a:schemeClr val="dk1"/>
                </a:solidFill>
              </a:rPr>
            </a:br>
            <a:endParaRPr sz="1200">
              <a:solidFill>
                <a:schemeClr val="dk1"/>
              </a:solidFill>
            </a:endParaRPr>
          </a:p>
          <a:p>
            <a:pPr indent="0" lvl="0" marL="0" rtl="0" algn="l">
              <a:lnSpc>
                <a:spcPct val="115000"/>
              </a:lnSpc>
              <a:spcBef>
                <a:spcPts val="0"/>
              </a:spcBef>
              <a:spcAft>
                <a:spcPts val="0"/>
              </a:spcAft>
              <a:buNone/>
            </a:pPr>
            <a:r>
              <a:rPr b="1" lang="en-US" sz="1200">
                <a:solidFill>
                  <a:schemeClr val="dk1"/>
                </a:solidFill>
              </a:rPr>
              <a:t>Cumulative regret</a:t>
            </a:r>
            <a:r>
              <a:rPr lang="en-US" sz="1200">
                <a:solidFill>
                  <a:schemeClr val="dk1"/>
                </a:solidFill>
              </a:rPr>
              <a:t> decreases steadily:</a:t>
            </a:r>
            <a:br>
              <a:rPr lang="en-US" sz="1200">
                <a:solidFill>
                  <a:schemeClr val="dk1"/>
                </a:solidFill>
              </a:rPr>
            </a:br>
            <a:endParaRPr sz="1200">
              <a:solidFill>
                <a:schemeClr val="dk1"/>
              </a:solidFill>
            </a:endParaRPr>
          </a:p>
          <a:p>
            <a:pPr indent="-304800" lvl="0" marL="457200" rtl="0" algn="l">
              <a:lnSpc>
                <a:spcPct val="115000"/>
              </a:lnSpc>
              <a:spcBef>
                <a:spcPts val="1200"/>
              </a:spcBef>
              <a:spcAft>
                <a:spcPts val="0"/>
              </a:spcAft>
              <a:buClr>
                <a:schemeClr val="dk1"/>
              </a:buClr>
              <a:buSzPts val="1200"/>
              <a:buChar char="●"/>
            </a:pPr>
            <a:r>
              <a:rPr lang="en-US" sz="1200">
                <a:solidFill>
                  <a:schemeClr val="dk1"/>
                </a:solidFill>
              </a:rPr>
              <a:t>Sublinear vs </a:t>
            </a:r>
            <a:r>
              <a:rPr lang="en-US" sz="1200">
                <a:solidFill>
                  <a:schemeClr val="dk1"/>
                </a:solidFill>
              </a:rPr>
              <a:t>fixed hindsight oracle</a:t>
            </a:r>
            <a:r>
              <a:rPr lang="en-US" sz="1200">
                <a:solidFill>
                  <a:schemeClr val="dk1"/>
                </a:solidFill>
              </a:rPr>
              <a:t>.</a:t>
            </a:r>
            <a:br>
              <a:rPr lang="en-US" sz="1200">
                <a:solidFill>
                  <a:schemeClr val="dk1"/>
                </a:solidFill>
              </a:rPr>
            </a:b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US" sz="1200">
                <a:solidFill>
                  <a:schemeClr val="dk1"/>
                </a:solidFill>
              </a:rPr>
              <a:t>Sublinear vs clairvoyant oracle.</a:t>
            </a:r>
            <a:br>
              <a:rPr lang="en-US" sz="1200">
                <a:solidFill>
                  <a:schemeClr val="dk1"/>
                </a:solidFill>
              </a:rPr>
            </a:br>
            <a:endParaRPr sz="1200">
              <a:solidFill>
                <a:schemeClr val="dk1"/>
              </a:solidFill>
            </a:endParaRPr>
          </a:p>
          <a:p>
            <a:pPr indent="0" lvl="0" marL="0" rtl="0" algn="l">
              <a:lnSpc>
                <a:spcPct val="115000"/>
              </a:lnSpc>
              <a:spcBef>
                <a:spcPts val="1200"/>
              </a:spcBef>
              <a:spcAft>
                <a:spcPts val="0"/>
              </a:spcAft>
              <a:buNone/>
            </a:pPr>
            <a:r>
              <a:rPr lang="en-US" sz="1200">
                <a:solidFill>
                  <a:schemeClr val="dk1"/>
                </a:solidFill>
              </a:rPr>
              <a:t>λ evolution: decreases up to 0.2 due to </a:t>
            </a:r>
            <a:r>
              <a:rPr lang="en-US" sz="1200">
                <a:solidFill>
                  <a:schemeClr val="dk1"/>
                </a:solidFill>
              </a:rPr>
              <a:t>ρ &gt; 1</a:t>
            </a:r>
            <a:r>
              <a:rPr lang="en-US" sz="1200">
                <a:solidFill>
                  <a:schemeClr val="dk1"/>
                </a:solidFill>
              </a:rPr>
              <a:t> .</a:t>
            </a:r>
            <a:endParaRPr sz="1200">
              <a:solidFill>
                <a:schemeClr val="dk1"/>
              </a:solidFill>
            </a:endParaRPr>
          </a:p>
        </p:txBody>
      </p:sp>
      <p:pic>
        <p:nvPicPr>
          <p:cNvPr id="522" name="Google Shape;522;p57" title="download (10).png"/>
          <p:cNvPicPr preferRelativeResize="0"/>
          <p:nvPr/>
        </p:nvPicPr>
        <p:blipFill rotWithShape="1">
          <a:blip r:embed="rId3">
            <a:alphaModFix/>
          </a:blip>
          <a:srcRect b="209" l="0" r="0" t="219"/>
          <a:stretch/>
        </p:blipFill>
        <p:spPr>
          <a:xfrm>
            <a:off x="4663625" y="1345850"/>
            <a:ext cx="3519969" cy="2231775"/>
          </a:xfrm>
          <a:prstGeom prst="rect">
            <a:avLst/>
          </a:prstGeom>
          <a:noFill/>
          <a:ln>
            <a:noFill/>
          </a:ln>
        </p:spPr>
      </p:pic>
      <p:pic>
        <p:nvPicPr>
          <p:cNvPr id="523" name="Google Shape;523;p57"/>
          <p:cNvPicPr preferRelativeResize="0"/>
          <p:nvPr/>
        </p:nvPicPr>
        <p:blipFill>
          <a:blip r:embed="rId4">
            <a:alphaModFix/>
          </a:blip>
          <a:stretch>
            <a:fillRect/>
          </a:stretch>
        </p:blipFill>
        <p:spPr>
          <a:xfrm>
            <a:off x="4450400" y="3904325"/>
            <a:ext cx="3946425" cy="1464750"/>
          </a:xfrm>
          <a:prstGeom prst="rect">
            <a:avLst/>
          </a:prstGeom>
          <a:noFill/>
          <a:ln>
            <a:noFill/>
          </a:ln>
        </p:spPr>
      </p:pic>
      <p:pic>
        <p:nvPicPr>
          <p:cNvPr id="524" name="Google Shape;524;p57" title="download (11).png"/>
          <p:cNvPicPr preferRelativeResize="0"/>
          <p:nvPr/>
        </p:nvPicPr>
        <p:blipFill rotWithShape="1">
          <a:blip r:embed="rId5">
            <a:alphaModFix/>
          </a:blip>
          <a:srcRect b="0" l="298" r="308" t="0"/>
          <a:stretch/>
        </p:blipFill>
        <p:spPr>
          <a:xfrm>
            <a:off x="8524375" y="1241925"/>
            <a:ext cx="3455626" cy="1598024"/>
          </a:xfrm>
          <a:prstGeom prst="rect">
            <a:avLst/>
          </a:prstGeom>
          <a:noFill/>
          <a:ln>
            <a:noFill/>
          </a:ln>
        </p:spPr>
      </p:pic>
      <p:pic>
        <p:nvPicPr>
          <p:cNvPr id="525" name="Google Shape;525;p57" title="download (12).png"/>
          <p:cNvPicPr preferRelativeResize="0"/>
          <p:nvPr/>
        </p:nvPicPr>
        <p:blipFill rotWithShape="1">
          <a:blip r:embed="rId6">
            <a:alphaModFix/>
          </a:blip>
          <a:srcRect b="159" l="0" r="0" t="159"/>
          <a:stretch/>
        </p:blipFill>
        <p:spPr>
          <a:xfrm>
            <a:off x="8708750" y="2894856"/>
            <a:ext cx="3271251" cy="1514819"/>
          </a:xfrm>
          <a:prstGeom prst="rect">
            <a:avLst/>
          </a:prstGeom>
          <a:noFill/>
          <a:ln>
            <a:noFill/>
          </a:ln>
        </p:spPr>
      </p:pic>
      <p:pic>
        <p:nvPicPr>
          <p:cNvPr id="526" name="Google Shape;526;p57" title="download (13).png"/>
          <p:cNvPicPr preferRelativeResize="0"/>
          <p:nvPr/>
        </p:nvPicPr>
        <p:blipFill rotWithShape="1">
          <a:blip r:embed="rId7">
            <a:alphaModFix/>
          </a:blip>
          <a:srcRect b="864" l="0" r="0" t="874"/>
          <a:stretch/>
        </p:blipFill>
        <p:spPr>
          <a:xfrm>
            <a:off x="8855381" y="4464575"/>
            <a:ext cx="3209020" cy="146475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1" name="Shape 531"/>
        <p:cNvGrpSpPr/>
        <p:nvPr/>
      </p:nvGrpSpPr>
      <p:grpSpPr>
        <a:xfrm>
          <a:off x="0" y="0"/>
          <a:ext cx="0" cy="0"/>
          <a:chOff x="0" y="0"/>
          <a:chExt cx="0" cy="0"/>
        </a:xfrm>
      </p:grpSpPr>
      <p:sp>
        <p:nvSpPr>
          <p:cNvPr id="532" name="Google Shape;532;p58"/>
          <p:cNvSpPr txBox="1"/>
          <p:nvPr>
            <p:ph idx="12" type="sldNum"/>
          </p:nvPr>
        </p:nvSpPr>
        <p:spPr>
          <a:xfrm>
            <a:off x="11013988" y="6359546"/>
            <a:ext cx="9660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r>
              <a:rPr lang="en-US"/>
              <a:t>/XX</a:t>
            </a:r>
            <a:endParaRPr b="0" sz="1200">
              <a:solidFill>
                <a:srgbClr val="888888"/>
              </a:solidFill>
            </a:endParaRPr>
          </a:p>
        </p:txBody>
      </p:sp>
      <p:sp>
        <p:nvSpPr>
          <p:cNvPr id="533" name="Google Shape;533;p58"/>
          <p:cNvSpPr txBox="1"/>
          <p:nvPr>
            <p:ph type="title"/>
          </p:nvPr>
        </p:nvSpPr>
        <p:spPr>
          <a:xfrm>
            <a:off x="105355" y="90617"/>
            <a:ext cx="6971400" cy="5436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Multiple Trials (Fine Grid)</a:t>
            </a:r>
            <a:endParaRPr/>
          </a:p>
        </p:txBody>
      </p:sp>
      <p:sp>
        <p:nvSpPr>
          <p:cNvPr id="534" name="Google Shape;534;p58"/>
          <p:cNvSpPr txBox="1"/>
          <p:nvPr/>
        </p:nvSpPr>
        <p:spPr>
          <a:xfrm>
            <a:off x="553700" y="2292475"/>
            <a:ext cx="6523200" cy="3240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US"/>
              <a:t>20 randomized seeds averaged.</a:t>
            </a:r>
            <a:br>
              <a:rPr lang="en-US"/>
            </a:br>
            <a:endParaRPr/>
          </a:p>
          <a:p>
            <a:pPr indent="0" lvl="0" marL="0" rtl="0" algn="l">
              <a:spcBef>
                <a:spcPts val="0"/>
              </a:spcBef>
              <a:spcAft>
                <a:spcPts val="0"/>
              </a:spcAft>
              <a:buClr>
                <a:schemeClr val="dk1"/>
              </a:buClr>
              <a:buSzPts val="1100"/>
              <a:buFont typeface="Arial"/>
              <a:buNone/>
            </a:pPr>
            <a:r>
              <a:rPr b="1" lang="en-US"/>
              <a:t>Observations:</a:t>
            </a:r>
            <a:br>
              <a:rPr b="1" lang="en-US"/>
            </a:br>
            <a:endParaRPr b="1"/>
          </a:p>
          <a:p>
            <a:pPr indent="-298450" lvl="0" marL="457200" rtl="0" algn="l">
              <a:lnSpc>
                <a:spcPct val="115000"/>
              </a:lnSpc>
              <a:spcBef>
                <a:spcPts val="1200"/>
              </a:spcBef>
              <a:spcAft>
                <a:spcPts val="0"/>
              </a:spcAft>
              <a:buClr>
                <a:schemeClr val="dk1"/>
              </a:buClr>
              <a:buSzPts val="1100"/>
              <a:buChar char="●"/>
            </a:pPr>
            <a:r>
              <a:rPr lang="en-US"/>
              <a:t>Sublinear cumulative regret holds across trials.</a:t>
            </a:r>
            <a:br>
              <a:rPr lang="en-US"/>
            </a:br>
            <a:endParaRPr/>
          </a:p>
          <a:p>
            <a:pPr indent="-298450" lvl="0" marL="457200" rtl="0" algn="l">
              <a:lnSpc>
                <a:spcPct val="200000"/>
              </a:lnSpc>
              <a:spcBef>
                <a:spcPts val="0"/>
              </a:spcBef>
              <a:spcAft>
                <a:spcPts val="0"/>
              </a:spcAft>
              <a:buClr>
                <a:schemeClr val="dk1"/>
              </a:buClr>
              <a:buSzPts val="1100"/>
              <a:buChar char="●"/>
            </a:pPr>
            <a:r>
              <a:rPr lang="en-US"/>
              <a:t>Average payments reaches budget. </a:t>
            </a:r>
            <a:endParaRPr/>
          </a:p>
          <a:p>
            <a:pPr indent="-298450" lvl="0" marL="457200" rtl="0" algn="l">
              <a:lnSpc>
                <a:spcPct val="115000"/>
              </a:lnSpc>
              <a:spcBef>
                <a:spcPts val="0"/>
              </a:spcBef>
              <a:spcAft>
                <a:spcPts val="0"/>
              </a:spcAft>
              <a:buClr>
                <a:schemeClr val="dk1"/>
              </a:buClr>
              <a:buSzPts val="1100"/>
              <a:buChar char="●"/>
            </a:pPr>
            <a:r>
              <a:rPr lang="en-US"/>
              <a:t>Revenue ranking remains C &gt; B &gt; A.</a:t>
            </a:r>
            <a:br>
              <a:rPr lang="en-US"/>
            </a:br>
            <a:endParaRPr/>
          </a:p>
          <a:p>
            <a:pPr indent="0" lvl="0" marL="0" rtl="0" algn="l">
              <a:lnSpc>
                <a:spcPct val="115000"/>
              </a:lnSpc>
              <a:spcBef>
                <a:spcPts val="1200"/>
              </a:spcBef>
              <a:spcAft>
                <a:spcPts val="0"/>
              </a:spcAft>
              <a:buClr>
                <a:schemeClr val="dk1"/>
              </a:buClr>
              <a:buSzPts val="1100"/>
              <a:buFont typeface="Arial"/>
              <a:buNone/>
            </a:pPr>
            <a:r>
              <a:rPr lang="en-US"/>
              <a:t>Exploration early, exploitation late → consistent adaptation.</a:t>
            </a:r>
            <a:endParaRPr/>
          </a:p>
          <a:p>
            <a:pPr indent="0" lvl="0" marL="0" rtl="0" algn="l">
              <a:spcBef>
                <a:spcPts val="0"/>
              </a:spcBef>
              <a:spcAft>
                <a:spcPts val="0"/>
              </a:spcAft>
              <a:buNone/>
            </a:pPr>
            <a:r>
              <a:t/>
            </a:r>
            <a:endParaRPr/>
          </a:p>
        </p:txBody>
      </p:sp>
      <p:pic>
        <p:nvPicPr>
          <p:cNvPr id="535" name="Google Shape;535;p58"/>
          <p:cNvPicPr preferRelativeResize="0"/>
          <p:nvPr/>
        </p:nvPicPr>
        <p:blipFill>
          <a:blip r:embed="rId3">
            <a:alphaModFix/>
          </a:blip>
          <a:stretch>
            <a:fillRect/>
          </a:stretch>
        </p:blipFill>
        <p:spPr>
          <a:xfrm>
            <a:off x="7229300" y="1114200"/>
            <a:ext cx="3942126" cy="2504026"/>
          </a:xfrm>
          <a:prstGeom prst="rect">
            <a:avLst/>
          </a:prstGeom>
          <a:noFill/>
          <a:ln>
            <a:noFill/>
          </a:ln>
        </p:spPr>
      </p:pic>
      <p:pic>
        <p:nvPicPr>
          <p:cNvPr id="536" name="Google Shape;536;p58"/>
          <p:cNvPicPr preferRelativeResize="0"/>
          <p:nvPr/>
        </p:nvPicPr>
        <p:blipFill>
          <a:blip r:embed="rId4">
            <a:alphaModFix/>
          </a:blip>
          <a:stretch>
            <a:fillRect/>
          </a:stretch>
        </p:blipFill>
        <p:spPr>
          <a:xfrm>
            <a:off x="7525175" y="3687575"/>
            <a:ext cx="3646249" cy="2310711"/>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1" name="Shape 541"/>
        <p:cNvGrpSpPr/>
        <p:nvPr/>
      </p:nvGrpSpPr>
      <p:grpSpPr>
        <a:xfrm>
          <a:off x="0" y="0"/>
          <a:ext cx="0" cy="0"/>
          <a:chOff x="0" y="0"/>
          <a:chExt cx="0" cy="0"/>
        </a:xfrm>
      </p:grpSpPr>
      <p:sp>
        <p:nvSpPr>
          <p:cNvPr id="542" name="Google Shape;542;p59"/>
          <p:cNvSpPr txBox="1"/>
          <p:nvPr>
            <p:ph idx="12" type="sldNum"/>
          </p:nvPr>
        </p:nvSpPr>
        <p:spPr>
          <a:xfrm>
            <a:off x="11013988" y="6359546"/>
            <a:ext cx="9660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r>
              <a:rPr lang="en-US"/>
              <a:t>/XX</a:t>
            </a:r>
            <a:endParaRPr b="0" sz="1200">
              <a:solidFill>
                <a:srgbClr val="888888"/>
              </a:solidFill>
            </a:endParaRPr>
          </a:p>
        </p:txBody>
      </p:sp>
      <p:sp>
        <p:nvSpPr>
          <p:cNvPr id="543" name="Google Shape;543;p59"/>
          <p:cNvSpPr txBox="1"/>
          <p:nvPr>
            <p:ph type="title"/>
          </p:nvPr>
        </p:nvSpPr>
        <p:spPr>
          <a:xfrm>
            <a:off x="105348" y="90625"/>
            <a:ext cx="9543900" cy="5436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Multiple Trials (Coarse Grid: 5 Prices)</a:t>
            </a:r>
            <a:endParaRPr/>
          </a:p>
        </p:txBody>
      </p:sp>
      <p:sp>
        <p:nvSpPr>
          <p:cNvPr id="544" name="Google Shape;544;p59"/>
          <p:cNvSpPr txBox="1"/>
          <p:nvPr/>
        </p:nvSpPr>
        <p:spPr>
          <a:xfrm>
            <a:off x="271975" y="1719375"/>
            <a:ext cx="8473800" cy="2496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Restricting to 5 prices per product.</a:t>
            </a:r>
            <a:br>
              <a:rPr lang="en-US"/>
            </a:br>
            <a:endParaRPr/>
          </a:p>
          <a:p>
            <a:pPr indent="0" lvl="0" marL="0" rtl="0" algn="l">
              <a:spcBef>
                <a:spcPts val="0"/>
              </a:spcBef>
              <a:spcAft>
                <a:spcPts val="0"/>
              </a:spcAft>
              <a:buNone/>
            </a:pPr>
            <a:r>
              <a:rPr b="1" lang="en-US"/>
              <a:t>Features:</a:t>
            </a:r>
            <a:br>
              <a:rPr b="1" lang="en-US"/>
            </a:br>
            <a:endParaRPr b="1"/>
          </a:p>
          <a:p>
            <a:pPr indent="-298450" lvl="0" marL="457200" rtl="0" algn="l">
              <a:lnSpc>
                <a:spcPct val="200000"/>
              </a:lnSpc>
              <a:spcBef>
                <a:spcPts val="1200"/>
              </a:spcBef>
              <a:spcAft>
                <a:spcPts val="0"/>
              </a:spcAft>
              <a:buClr>
                <a:schemeClr val="dk1"/>
              </a:buClr>
              <a:buSzPts val="1100"/>
              <a:buChar char="●"/>
            </a:pPr>
            <a:r>
              <a:rPr lang="en-US"/>
              <a:t>Smoother regret for clairvoyant.</a:t>
            </a:r>
            <a:endParaRPr/>
          </a:p>
          <a:p>
            <a:pPr indent="-298450" lvl="0" marL="457200" rtl="0" algn="l">
              <a:lnSpc>
                <a:spcPct val="115000"/>
              </a:lnSpc>
              <a:spcBef>
                <a:spcPts val="0"/>
              </a:spcBef>
              <a:spcAft>
                <a:spcPts val="0"/>
              </a:spcAft>
              <a:buClr>
                <a:schemeClr val="dk1"/>
              </a:buClr>
              <a:buSzPts val="1100"/>
              <a:buChar char="●"/>
            </a:pPr>
            <a:r>
              <a:rPr lang="en-US"/>
              <a:t>Still maintains sublinear growth.</a:t>
            </a:r>
            <a:br>
              <a:rPr lang="en-US"/>
            </a:br>
            <a:endParaRPr/>
          </a:p>
          <a:p>
            <a:pPr indent="0" lvl="0" marL="0" rtl="0" algn="l">
              <a:lnSpc>
                <a:spcPct val="115000"/>
              </a:lnSpc>
              <a:spcBef>
                <a:spcPts val="1200"/>
              </a:spcBef>
              <a:spcAft>
                <a:spcPts val="1200"/>
              </a:spcAft>
              <a:buNone/>
            </a:pPr>
            <a:r>
              <a:rPr lang="en-US"/>
              <a:t>Practical insight: coarse grids may suffice when computation is limited.</a:t>
            </a:r>
            <a:endParaRPr/>
          </a:p>
        </p:txBody>
      </p:sp>
      <p:pic>
        <p:nvPicPr>
          <p:cNvPr id="545" name="Google Shape;545;p59" title="download (14).png"/>
          <p:cNvPicPr preferRelativeResize="0"/>
          <p:nvPr/>
        </p:nvPicPr>
        <p:blipFill rotWithShape="1">
          <a:blip r:embed="rId3">
            <a:alphaModFix/>
          </a:blip>
          <a:srcRect b="189" l="0" r="0" t="189"/>
          <a:stretch/>
        </p:blipFill>
        <p:spPr>
          <a:xfrm>
            <a:off x="8178225" y="1275825"/>
            <a:ext cx="3141425" cy="1992750"/>
          </a:xfrm>
          <a:prstGeom prst="rect">
            <a:avLst/>
          </a:prstGeom>
          <a:noFill/>
          <a:ln>
            <a:noFill/>
          </a:ln>
        </p:spPr>
      </p:pic>
      <p:pic>
        <p:nvPicPr>
          <p:cNvPr id="546" name="Google Shape;546;p59" title="download (15).png"/>
          <p:cNvPicPr preferRelativeResize="0"/>
          <p:nvPr/>
        </p:nvPicPr>
        <p:blipFill rotWithShape="1">
          <a:blip r:embed="rId4">
            <a:alphaModFix/>
          </a:blip>
          <a:srcRect b="159" l="0" r="0" t="159"/>
          <a:stretch/>
        </p:blipFill>
        <p:spPr>
          <a:xfrm>
            <a:off x="8427425" y="3633250"/>
            <a:ext cx="3141426" cy="1984826"/>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1" name="Shape 551"/>
        <p:cNvGrpSpPr/>
        <p:nvPr/>
      </p:nvGrpSpPr>
      <p:grpSpPr>
        <a:xfrm>
          <a:off x="0" y="0"/>
          <a:ext cx="0" cy="0"/>
          <a:chOff x="0" y="0"/>
          <a:chExt cx="0" cy="0"/>
        </a:xfrm>
      </p:grpSpPr>
      <p:sp>
        <p:nvSpPr>
          <p:cNvPr id="552" name="Google Shape;552;p60"/>
          <p:cNvSpPr txBox="1"/>
          <p:nvPr>
            <p:ph idx="12" type="sldNum"/>
          </p:nvPr>
        </p:nvSpPr>
        <p:spPr>
          <a:xfrm>
            <a:off x="11013988" y="6359546"/>
            <a:ext cx="9660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r>
              <a:rPr lang="en-US"/>
              <a:t>/XX</a:t>
            </a:r>
            <a:endParaRPr b="0" sz="1200">
              <a:solidFill>
                <a:srgbClr val="888888"/>
              </a:solidFill>
            </a:endParaRPr>
          </a:p>
        </p:txBody>
      </p:sp>
      <p:sp>
        <p:nvSpPr>
          <p:cNvPr id="553" name="Google Shape;553;p60"/>
          <p:cNvSpPr txBox="1"/>
          <p:nvPr>
            <p:ph type="title"/>
          </p:nvPr>
        </p:nvSpPr>
        <p:spPr>
          <a:xfrm>
            <a:off x="105355" y="90617"/>
            <a:ext cx="6971400" cy="5436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Key Takeaways</a:t>
            </a:r>
            <a:endParaRPr/>
          </a:p>
        </p:txBody>
      </p:sp>
      <p:sp>
        <p:nvSpPr>
          <p:cNvPr id="554" name="Google Shape;554;p60"/>
          <p:cNvSpPr txBox="1"/>
          <p:nvPr/>
        </p:nvSpPr>
        <p:spPr>
          <a:xfrm>
            <a:off x="620225" y="1865850"/>
            <a:ext cx="6657300" cy="31263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1200"/>
              </a:spcBef>
              <a:spcAft>
                <a:spcPts val="0"/>
              </a:spcAft>
              <a:buClr>
                <a:schemeClr val="dk1"/>
              </a:buClr>
              <a:buSzPts val="1400"/>
              <a:buChar char="●"/>
            </a:pPr>
            <a:r>
              <a:rPr lang="en-US">
                <a:solidFill>
                  <a:schemeClr val="dk1"/>
                </a:solidFill>
              </a:rPr>
              <a:t>With budget &gt; horizon, </a:t>
            </a:r>
            <a:r>
              <a:rPr b="1" lang="en-US">
                <a:solidFill>
                  <a:schemeClr val="dk1"/>
                </a:solidFill>
              </a:rPr>
              <a:t>sell multiple products more often at each round</a:t>
            </a:r>
            <a:r>
              <a:rPr lang="en-US">
                <a:solidFill>
                  <a:schemeClr val="dk1"/>
                </a:solidFill>
              </a:rPr>
              <a:t>.</a:t>
            </a:r>
            <a:br>
              <a:rPr lang="en-US">
                <a:solidFill>
                  <a:schemeClr val="dk1"/>
                </a:solidFill>
              </a:rPr>
            </a:br>
            <a:endParaRPr>
              <a:solidFill>
                <a:schemeClr val="dk1"/>
              </a:solidFill>
            </a:endParaRPr>
          </a:p>
          <a:p>
            <a:pPr indent="-317500" lvl="0" marL="457200" rtl="0" algn="l">
              <a:lnSpc>
                <a:spcPct val="115000"/>
              </a:lnSpc>
              <a:spcBef>
                <a:spcPts val="0"/>
              </a:spcBef>
              <a:spcAft>
                <a:spcPts val="0"/>
              </a:spcAft>
              <a:buClr>
                <a:schemeClr val="dk1"/>
              </a:buClr>
              <a:buSzPts val="1400"/>
              <a:buChar char="●"/>
            </a:pPr>
            <a:r>
              <a:rPr lang="en-US">
                <a:solidFill>
                  <a:schemeClr val="dk1"/>
                </a:solidFill>
              </a:rPr>
              <a:t>Discounted EXP3.P + primal-dual continues to:</a:t>
            </a:r>
            <a:br>
              <a:rPr lang="en-US">
                <a:solidFill>
                  <a:schemeClr val="dk1"/>
                </a:solidFill>
              </a:rPr>
            </a:br>
            <a:endParaRPr>
              <a:solidFill>
                <a:schemeClr val="dk1"/>
              </a:solidFill>
            </a:endParaRPr>
          </a:p>
          <a:p>
            <a:pPr indent="-317500" lvl="1" marL="914400" rtl="0" algn="l">
              <a:lnSpc>
                <a:spcPct val="115000"/>
              </a:lnSpc>
              <a:spcBef>
                <a:spcPts val="0"/>
              </a:spcBef>
              <a:spcAft>
                <a:spcPts val="0"/>
              </a:spcAft>
              <a:buClr>
                <a:schemeClr val="dk1"/>
              </a:buClr>
              <a:buSzPts val="1400"/>
              <a:buChar char="○"/>
            </a:pPr>
            <a:r>
              <a:rPr lang="en-US">
                <a:solidFill>
                  <a:schemeClr val="dk1"/>
                </a:solidFill>
              </a:rPr>
              <a:t>Achieve sublinear regret.</a:t>
            </a:r>
            <a:br>
              <a:rPr lang="en-US">
                <a:solidFill>
                  <a:schemeClr val="dk1"/>
                </a:solidFill>
              </a:rPr>
            </a:br>
            <a:endParaRPr>
              <a:solidFill>
                <a:schemeClr val="dk1"/>
              </a:solidFill>
            </a:endParaRPr>
          </a:p>
          <a:p>
            <a:pPr indent="-317500" lvl="1" marL="914400" rtl="0" algn="l">
              <a:lnSpc>
                <a:spcPct val="115000"/>
              </a:lnSpc>
              <a:spcBef>
                <a:spcPts val="0"/>
              </a:spcBef>
              <a:spcAft>
                <a:spcPts val="0"/>
              </a:spcAft>
              <a:buClr>
                <a:schemeClr val="dk1"/>
              </a:buClr>
              <a:buSzPts val="1400"/>
              <a:buChar char="○"/>
            </a:pPr>
            <a:r>
              <a:rPr lang="en-US">
                <a:solidFill>
                  <a:schemeClr val="dk1"/>
                </a:solidFill>
              </a:rPr>
              <a:t>Allocate prices toward profitable products.</a:t>
            </a:r>
            <a:br>
              <a:rPr lang="en-US">
                <a:solidFill>
                  <a:schemeClr val="dk1"/>
                </a:solidFill>
              </a:rPr>
            </a:br>
            <a:endParaRPr>
              <a:solidFill>
                <a:schemeClr val="dk1"/>
              </a:solidFill>
            </a:endParaRPr>
          </a:p>
          <a:p>
            <a:pPr indent="-317500" lvl="1" marL="914400" rtl="0" algn="l">
              <a:lnSpc>
                <a:spcPct val="115000"/>
              </a:lnSpc>
              <a:spcBef>
                <a:spcPts val="0"/>
              </a:spcBef>
              <a:spcAft>
                <a:spcPts val="0"/>
              </a:spcAft>
              <a:buClr>
                <a:schemeClr val="dk1"/>
              </a:buClr>
              <a:buSzPts val="1400"/>
              <a:buChar char="○"/>
            </a:pPr>
            <a:r>
              <a:rPr lang="en-US">
                <a:solidFill>
                  <a:schemeClr val="dk1"/>
                </a:solidFill>
              </a:rPr>
              <a:t>Stay robust under both fine and coarse discretizations.</a:t>
            </a:r>
            <a:br>
              <a:rPr lang="en-US">
                <a:solidFill>
                  <a:schemeClr val="dk1"/>
                </a:solidFill>
              </a:rPr>
            </a:br>
            <a:endParaRPr>
              <a:solidFill>
                <a:schemeClr val="dk1"/>
              </a:solidFill>
            </a:endParaRPr>
          </a:p>
          <a:p>
            <a:pPr indent="-317500" lvl="0" marL="457200" rtl="0" algn="l">
              <a:lnSpc>
                <a:spcPct val="115000"/>
              </a:lnSpc>
              <a:spcBef>
                <a:spcPts val="0"/>
              </a:spcBef>
              <a:spcAft>
                <a:spcPts val="0"/>
              </a:spcAft>
              <a:buClr>
                <a:schemeClr val="dk1"/>
              </a:buClr>
              <a:buSzPts val="1400"/>
              <a:buChar char="●"/>
            </a:pPr>
            <a:r>
              <a:rPr lang="en-US">
                <a:solidFill>
                  <a:schemeClr val="dk1"/>
                </a:solidFill>
              </a:rPr>
              <a:t>Confirms flexibility of algorithm across different budget regimes.</a:t>
            </a:r>
            <a:br>
              <a:rPr lang="en-US">
                <a:solidFill>
                  <a:schemeClr val="dk1"/>
                </a:solidFill>
              </a:rPr>
            </a:br>
            <a:endParaRPr>
              <a:solidFill>
                <a:schemeClr val="dk1"/>
              </a:solidFill>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8" name="Shape 558"/>
        <p:cNvGrpSpPr/>
        <p:nvPr/>
      </p:nvGrpSpPr>
      <p:grpSpPr>
        <a:xfrm>
          <a:off x="0" y="0"/>
          <a:ext cx="0" cy="0"/>
          <a:chOff x="0" y="0"/>
          <a:chExt cx="0" cy="0"/>
        </a:xfrm>
      </p:grpSpPr>
      <p:sp>
        <p:nvSpPr>
          <p:cNvPr id="559" name="Google Shape;559;p61"/>
          <p:cNvSpPr txBox="1"/>
          <p:nvPr>
            <p:ph idx="12" type="sldNum"/>
          </p:nvPr>
        </p:nvSpPr>
        <p:spPr>
          <a:xfrm>
            <a:off x="11013988" y="6359546"/>
            <a:ext cx="965887"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r>
              <a:rPr lang="en-US"/>
              <a:t>/XX</a:t>
            </a:r>
            <a:endParaRPr/>
          </a:p>
        </p:txBody>
      </p:sp>
      <p:sp>
        <p:nvSpPr>
          <p:cNvPr id="560" name="Google Shape;560;p61"/>
          <p:cNvSpPr txBox="1"/>
          <p:nvPr>
            <p:ph type="title"/>
          </p:nvPr>
        </p:nvSpPr>
        <p:spPr>
          <a:xfrm>
            <a:off x="1412631" y="3157151"/>
            <a:ext cx="10105292" cy="543697"/>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rgbClr val="213652"/>
              </a:buClr>
              <a:buSzPct val="100000"/>
              <a:buFont typeface="Calibri"/>
              <a:buNone/>
            </a:pPr>
            <a:r>
              <a:rPr lang="en-US" u="sng">
                <a:solidFill>
                  <a:srgbClr val="213652"/>
                </a:solidFill>
              </a:rPr>
              <a:t>Requirement 5: Slightly non-stationary environments with multiple products</a:t>
            </a:r>
            <a:endParaRPr/>
          </a:p>
        </p:txBody>
      </p:sp>
    </p:spTree>
  </p:cSld>
  <p:clrMapOvr>
    <a:masterClrMapping/>
  </p:clrMapOvr>
  <mc:AlternateContent>
    <mc:Choice Requires="p14">
      <p:transition spd="med">
        <p14:gallery dir="l"/>
      </p:transition>
    </mc:Choice>
    <mc:Fallback>
      <p:transition spd="med">
        <p:fade/>
      </p:transition>
    </mc:Fallback>
  </mc:AlternateContent>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4" name="Shape 564"/>
        <p:cNvGrpSpPr/>
        <p:nvPr/>
      </p:nvGrpSpPr>
      <p:grpSpPr>
        <a:xfrm>
          <a:off x="0" y="0"/>
          <a:ext cx="0" cy="0"/>
          <a:chOff x="0" y="0"/>
          <a:chExt cx="0" cy="0"/>
        </a:xfrm>
      </p:grpSpPr>
      <p:sp>
        <p:nvSpPr>
          <p:cNvPr id="565" name="Google Shape;565;p62"/>
          <p:cNvSpPr txBox="1"/>
          <p:nvPr>
            <p:ph idx="12" type="sldNum"/>
          </p:nvPr>
        </p:nvSpPr>
        <p:spPr>
          <a:xfrm>
            <a:off x="11013988" y="6359546"/>
            <a:ext cx="9660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r>
              <a:rPr lang="en-US"/>
              <a:t>/XX</a:t>
            </a:r>
            <a:endParaRPr/>
          </a:p>
        </p:txBody>
      </p:sp>
      <p:sp>
        <p:nvSpPr>
          <p:cNvPr id="566" name="Google Shape;566;p62"/>
          <p:cNvSpPr txBox="1"/>
          <p:nvPr>
            <p:ph type="title"/>
          </p:nvPr>
        </p:nvSpPr>
        <p:spPr>
          <a:xfrm>
            <a:off x="105355" y="90617"/>
            <a:ext cx="6971400" cy="5436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2800"/>
              <a:buFont typeface="Calibri"/>
              <a:buNone/>
            </a:pPr>
            <a:r>
              <a:rPr lang="en-US"/>
              <a:t>Environment</a:t>
            </a:r>
            <a:endParaRPr/>
          </a:p>
        </p:txBody>
      </p:sp>
      <p:sp>
        <p:nvSpPr>
          <p:cNvPr id="567" name="Google Shape;567;p62"/>
          <p:cNvSpPr txBox="1"/>
          <p:nvPr/>
        </p:nvSpPr>
        <p:spPr>
          <a:xfrm>
            <a:off x="1190250" y="1682700"/>
            <a:ext cx="9747900" cy="3417000"/>
          </a:xfrm>
          <a:prstGeom prst="rect">
            <a:avLst/>
          </a:prstGeom>
          <a:noFill/>
          <a:ln>
            <a:noFill/>
          </a:ln>
        </p:spPr>
        <p:txBody>
          <a:bodyPr anchorCtr="0" anchor="t" bIns="91425" lIns="91425" spcFirstLastPara="1" rIns="91425" wrap="square" tIns="91425">
            <a:spAutoFit/>
          </a:bodyPr>
          <a:lstStyle/>
          <a:p>
            <a:pPr indent="-317500" lvl="0" marL="457200" rtl="0" algn="l">
              <a:lnSpc>
                <a:spcPct val="200000"/>
              </a:lnSpc>
              <a:spcBef>
                <a:spcPts val="0"/>
              </a:spcBef>
              <a:spcAft>
                <a:spcPts val="0"/>
              </a:spcAft>
              <a:buSzPts val="1400"/>
              <a:buChar char="●"/>
            </a:pPr>
            <a:r>
              <a:rPr lang="en-US"/>
              <a:t>The base environment is the same used for requirement 2:</a:t>
            </a:r>
            <a:endParaRPr/>
          </a:p>
          <a:p>
            <a:pPr indent="-317500" lvl="1" marL="914400" rtl="0" algn="l">
              <a:lnSpc>
                <a:spcPct val="200000"/>
              </a:lnSpc>
              <a:spcBef>
                <a:spcPts val="0"/>
              </a:spcBef>
              <a:spcAft>
                <a:spcPts val="0"/>
              </a:spcAft>
              <a:buSzPts val="1400"/>
              <a:buChar char="○"/>
            </a:pPr>
            <a:r>
              <a:rPr lang="en-US"/>
              <a:t>Uses a </a:t>
            </a:r>
            <a:r>
              <a:rPr b="1" lang="en-US"/>
              <a:t>multivariate logit-normal distribution</a:t>
            </a:r>
            <a:r>
              <a:rPr lang="en-US"/>
              <a:t> to model customer preferences.</a:t>
            </a:r>
            <a:endParaRPr/>
          </a:p>
          <a:p>
            <a:pPr indent="-317500" lvl="1" marL="914400" rtl="0" algn="l">
              <a:lnSpc>
                <a:spcPct val="200000"/>
              </a:lnSpc>
              <a:spcBef>
                <a:spcPts val="0"/>
              </a:spcBef>
              <a:spcAft>
                <a:spcPts val="0"/>
              </a:spcAft>
              <a:buSzPts val="1400"/>
              <a:buChar char="○"/>
            </a:pPr>
            <a:r>
              <a:rPr lang="en-US"/>
              <a:t>Product valuations are </a:t>
            </a:r>
            <a:r>
              <a:rPr lang="en-US"/>
              <a:t>obtained by sampling from the distribution and applying a </a:t>
            </a:r>
            <a:r>
              <a:rPr b="1" lang="en-US"/>
              <a:t>sigmoid</a:t>
            </a:r>
            <a:r>
              <a:rPr lang="en-US"/>
              <a:t> function to rescale the value in [0, 1] range</a:t>
            </a:r>
            <a:endParaRPr/>
          </a:p>
          <a:p>
            <a:pPr indent="-317500" lvl="0" marL="457200" rtl="0" algn="l">
              <a:lnSpc>
                <a:spcPct val="200000"/>
              </a:lnSpc>
              <a:spcBef>
                <a:spcPts val="0"/>
              </a:spcBef>
              <a:spcAft>
                <a:spcPts val="0"/>
              </a:spcAft>
              <a:buSzPts val="1400"/>
              <a:buChar char="●"/>
            </a:pPr>
            <a:r>
              <a:rPr lang="en-US"/>
              <a:t>To make it </a:t>
            </a:r>
            <a:r>
              <a:rPr b="1" lang="en-US"/>
              <a:t>slightly non-stationary</a:t>
            </a:r>
            <a:r>
              <a:rPr lang="en-US"/>
              <a:t> we define a specific number of intervals by considering the number of rounds each interval lasts and the distribution:</a:t>
            </a:r>
            <a:endParaRPr/>
          </a:p>
          <a:p>
            <a:pPr indent="-317500" lvl="1" marL="914400" rtl="0" algn="l">
              <a:lnSpc>
                <a:spcPct val="200000"/>
              </a:lnSpc>
              <a:spcBef>
                <a:spcPts val="0"/>
              </a:spcBef>
              <a:spcAft>
                <a:spcPts val="0"/>
              </a:spcAft>
              <a:buSzPts val="1400"/>
              <a:buChar char="○"/>
            </a:pPr>
            <a:r>
              <a:rPr lang="en-US"/>
              <a:t> remain </a:t>
            </a:r>
            <a:r>
              <a:rPr b="1" lang="en-US"/>
              <a:t>fixed during each interval</a:t>
            </a:r>
            <a:r>
              <a:rPr lang="en-US"/>
              <a:t> </a:t>
            </a:r>
            <a:endParaRPr/>
          </a:p>
          <a:p>
            <a:pPr indent="-317500" lvl="1" marL="914400" rtl="0" algn="l">
              <a:lnSpc>
                <a:spcPct val="200000"/>
              </a:lnSpc>
              <a:spcBef>
                <a:spcPts val="0"/>
              </a:spcBef>
              <a:spcAft>
                <a:spcPts val="0"/>
              </a:spcAft>
              <a:buSzPts val="1400"/>
              <a:buChar char="○"/>
            </a:pPr>
            <a:r>
              <a:rPr b="1" lang="en-US"/>
              <a:t>changes</a:t>
            </a:r>
            <a:r>
              <a:rPr lang="en-US"/>
              <a:t> by randomly sampling new mean and standard deviation values </a:t>
            </a:r>
            <a:r>
              <a:rPr b="1" lang="en-US"/>
              <a:t>between each interval</a:t>
            </a:r>
            <a:r>
              <a:rPr lang="en-US"/>
              <a:t>.</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9"/>
          <p:cNvSpPr txBox="1"/>
          <p:nvPr>
            <p:ph idx="12" type="sldNum"/>
          </p:nvPr>
        </p:nvSpPr>
        <p:spPr>
          <a:xfrm>
            <a:off x="11013988" y="6359546"/>
            <a:ext cx="965887"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r>
              <a:rPr lang="en-US"/>
              <a:t>/XX</a:t>
            </a:r>
            <a:endParaRPr/>
          </a:p>
        </p:txBody>
      </p:sp>
      <p:sp>
        <p:nvSpPr>
          <p:cNvPr id="73" name="Google Shape;73;p9"/>
          <p:cNvSpPr txBox="1"/>
          <p:nvPr>
            <p:ph type="title"/>
          </p:nvPr>
        </p:nvSpPr>
        <p:spPr>
          <a:xfrm>
            <a:off x="105355" y="90617"/>
            <a:ext cx="8874522" cy="543697"/>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2800"/>
              <a:buFont typeface="Calibri"/>
              <a:buNone/>
            </a:pPr>
            <a:r>
              <a:rPr lang="en-US"/>
              <a:t>Agent Case 2: UCB-like with inventory (budget) constraint</a:t>
            </a:r>
            <a:endParaRPr/>
          </a:p>
        </p:txBody>
      </p:sp>
      <p:sp>
        <p:nvSpPr>
          <p:cNvPr id="74" name="Google Shape;74;p9"/>
          <p:cNvSpPr txBox="1"/>
          <p:nvPr/>
        </p:nvSpPr>
        <p:spPr>
          <a:xfrm>
            <a:off x="1384700" y="1144525"/>
            <a:ext cx="9338400" cy="2709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US" sz="1800">
                <a:solidFill>
                  <a:schemeClr val="dk1"/>
                </a:solidFill>
              </a:rPr>
              <a:t>•Adds a constraint: limited number of products B.</a:t>
            </a:r>
            <a:endParaRPr sz="1800">
              <a:solidFill>
                <a:schemeClr val="dk1"/>
              </a:solidFill>
            </a:endParaRPr>
          </a:p>
          <a:p>
            <a:pPr indent="0" lvl="0" marL="0" rtl="0" algn="l">
              <a:lnSpc>
                <a:spcPct val="115000"/>
              </a:lnSpc>
              <a:spcBef>
                <a:spcPts val="0"/>
              </a:spcBef>
              <a:spcAft>
                <a:spcPts val="0"/>
              </a:spcAft>
              <a:buNone/>
            </a:pPr>
            <a:r>
              <a:t/>
            </a:r>
            <a:endParaRPr sz="1800">
              <a:solidFill>
                <a:schemeClr val="dk1"/>
              </a:solidFill>
            </a:endParaRPr>
          </a:p>
          <a:p>
            <a:pPr indent="0" lvl="0" marL="0" rtl="0" algn="l">
              <a:lnSpc>
                <a:spcPct val="115000"/>
              </a:lnSpc>
              <a:spcBef>
                <a:spcPts val="0"/>
              </a:spcBef>
              <a:spcAft>
                <a:spcPts val="0"/>
              </a:spcAft>
              <a:buNone/>
            </a:pPr>
            <a:r>
              <a:rPr lang="en-US" sz="1800">
                <a:solidFill>
                  <a:schemeClr val="dk1"/>
                </a:solidFill>
              </a:rPr>
              <a:t>•Extends UCB by:</a:t>
            </a:r>
            <a:endParaRPr sz="1800">
              <a:solidFill>
                <a:schemeClr val="dk1"/>
              </a:solidFill>
            </a:endParaRPr>
          </a:p>
          <a:p>
            <a:pPr indent="0" lvl="0" marL="469900" rtl="0" algn="l">
              <a:lnSpc>
                <a:spcPct val="115000"/>
              </a:lnSpc>
              <a:spcBef>
                <a:spcPts val="0"/>
              </a:spcBef>
              <a:spcAft>
                <a:spcPts val="0"/>
              </a:spcAft>
              <a:buNone/>
            </a:pPr>
            <a:r>
              <a:rPr lang="en-US" sz="1800">
                <a:solidFill>
                  <a:schemeClr val="dk1"/>
                </a:solidFill>
              </a:rPr>
              <a:t>•Computing </a:t>
            </a:r>
            <a:r>
              <a:rPr b="1" lang="en-US" sz="1800">
                <a:solidFill>
                  <a:schemeClr val="dk1"/>
                </a:solidFill>
              </a:rPr>
              <a:t>UCB for utility</a:t>
            </a:r>
            <a:r>
              <a:rPr lang="en-US" sz="1800">
                <a:solidFill>
                  <a:schemeClr val="dk1"/>
                </a:solidFill>
              </a:rPr>
              <a:t> and </a:t>
            </a:r>
            <a:r>
              <a:rPr b="1" lang="en-US" sz="1800">
                <a:solidFill>
                  <a:schemeClr val="dk1"/>
                </a:solidFill>
              </a:rPr>
              <a:t>LCB for costs</a:t>
            </a:r>
            <a:r>
              <a:rPr lang="en-US" sz="1800">
                <a:solidFill>
                  <a:schemeClr val="dk1"/>
                </a:solidFill>
              </a:rPr>
              <a:t>.</a:t>
            </a:r>
            <a:endParaRPr sz="1800">
              <a:solidFill>
                <a:schemeClr val="dk1"/>
              </a:solidFill>
            </a:endParaRPr>
          </a:p>
          <a:p>
            <a:pPr indent="0" lvl="0" marL="469900" rtl="0" algn="l">
              <a:lnSpc>
                <a:spcPct val="115000"/>
              </a:lnSpc>
              <a:spcBef>
                <a:spcPts val="0"/>
              </a:spcBef>
              <a:spcAft>
                <a:spcPts val="0"/>
              </a:spcAft>
              <a:buNone/>
            </a:pPr>
            <a:r>
              <a:rPr lang="en-US" sz="1800">
                <a:solidFill>
                  <a:schemeClr val="dk1"/>
                </a:solidFill>
              </a:rPr>
              <a:t>•Solving a </a:t>
            </a:r>
            <a:r>
              <a:rPr b="1" lang="en-US" sz="1800">
                <a:solidFill>
                  <a:schemeClr val="dk1"/>
                </a:solidFill>
              </a:rPr>
              <a:t>Linear Program (LP)</a:t>
            </a:r>
            <a:r>
              <a:rPr lang="en-US" sz="1800">
                <a:solidFill>
                  <a:schemeClr val="dk1"/>
                </a:solidFill>
              </a:rPr>
              <a:t> to choose a price distribution while respecting budget:</a:t>
            </a:r>
            <a:endParaRPr sz="1800">
              <a:solidFill>
                <a:schemeClr val="dk1"/>
              </a:solidFill>
            </a:endParaRPr>
          </a:p>
          <a:p>
            <a:pPr indent="0" lvl="0" marL="914400" rtl="0" algn="l">
              <a:lnSpc>
                <a:spcPct val="115000"/>
              </a:lnSpc>
              <a:spcBef>
                <a:spcPts val="0"/>
              </a:spcBef>
              <a:spcAft>
                <a:spcPts val="0"/>
              </a:spcAft>
              <a:buNone/>
            </a:pPr>
            <a:r>
              <a:rPr lang="en-US" sz="1100">
                <a:solidFill>
                  <a:schemeClr val="dk1"/>
                </a:solidFill>
              </a:rPr>
              <a:t>  </a:t>
            </a:r>
            <a:r>
              <a:rPr lang="en-US" sz="1900">
                <a:solidFill>
                  <a:schemeClr val="dk1"/>
                </a:solidFill>
              </a:rPr>
              <a:t>max⁡∑_p γ(p) ⋅f(p) s.t. ∑_p γ(p)c(p) ≤ρ, ∑_p γ(p) =1</a:t>
            </a:r>
            <a:endParaRPr sz="1900">
              <a:solidFill>
                <a:schemeClr val="dk1"/>
              </a:solidFill>
            </a:endParaRPr>
          </a:p>
          <a:p>
            <a:pPr indent="0" lvl="0" marL="0" rtl="0" algn="l">
              <a:lnSpc>
                <a:spcPct val="115000"/>
              </a:lnSpc>
              <a:spcBef>
                <a:spcPts val="0"/>
              </a:spcBef>
              <a:spcAft>
                <a:spcPts val="0"/>
              </a:spcAft>
              <a:buNone/>
            </a:pPr>
            <a:r>
              <a:rPr lang="en-US" sz="1800">
                <a:solidFill>
                  <a:schemeClr val="dk1"/>
                </a:solidFill>
              </a:rPr>
              <a:t>•Stops selling once budget is exhausted.</a:t>
            </a:r>
            <a:endParaRPr sz="1800">
              <a:solidFill>
                <a:schemeClr val="dk1"/>
              </a:solidFill>
            </a:endParaRPr>
          </a:p>
        </p:txBody>
      </p:sp>
      <p:sp>
        <p:nvSpPr>
          <p:cNvPr id="75" name="Google Shape;75;p9"/>
          <p:cNvSpPr/>
          <p:nvPr/>
        </p:nvSpPr>
        <p:spPr>
          <a:xfrm>
            <a:off x="1938325" y="3848975"/>
            <a:ext cx="7042500" cy="23721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US"/>
              <a:t>Seller’s utility: </a:t>
            </a:r>
            <a:r>
              <a:rPr lang="en-US" sz="1600"/>
              <a:t>f_t(p_t) = p_t 1[v_t ≥ p_t]</a:t>
            </a:r>
            <a:endParaRPr sz="1600"/>
          </a:p>
          <a:p>
            <a:pPr indent="-317500" lvl="0" marL="457200" rtl="0" algn="l">
              <a:spcBef>
                <a:spcPts val="0"/>
              </a:spcBef>
              <a:spcAft>
                <a:spcPts val="0"/>
              </a:spcAft>
              <a:buSzPts val="1400"/>
              <a:buChar char="●"/>
            </a:pPr>
            <a:r>
              <a:rPr lang="en-US"/>
              <a:t>Seller’s cost: </a:t>
            </a:r>
            <a:r>
              <a:rPr lang="en-US" sz="1600"/>
              <a:t>c_t(p_t) =</a:t>
            </a:r>
            <a:r>
              <a:rPr lang="en-US"/>
              <a:t> </a:t>
            </a:r>
            <a:r>
              <a:rPr lang="en-US" sz="1600">
                <a:solidFill>
                  <a:schemeClr val="dk1"/>
                </a:solidFill>
              </a:rPr>
              <a:t>1[v_t </a:t>
            </a:r>
            <a:r>
              <a:rPr lang="en-US" sz="1600">
                <a:solidFill>
                  <a:schemeClr val="dk1"/>
                </a:solidFill>
              </a:rPr>
              <a:t>≥ p_t</a:t>
            </a:r>
            <a:r>
              <a:rPr lang="en-US" sz="1600">
                <a:solidFill>
                  <a:schemeClr val="dk1"/>
                </a:solidFill>
              </a:rPr>
              <a:t>]</a:t>
            </a:r>
            <a:endParaRPr sz="1600">
              <a:solidFill>
                <a:schemeClr val="dk1"/>
              </a:solidFill>
            </a:endParaRPr>
          </a:p>
          <a:p>
            <a:pPr indent="0" lvl="0" marL="0" rtl="0" algn="l">
              <a:spcBef>
                <a:spcPts val="0"/>
              </a:spcBef>
              <a:spcAft>
                <a:spcPts val="0"/>
              </a:spcAft>
              <a:buNone/>
            </a:pPr>
            <a:r>
              <a:t/>
            </a:r>
            <a:endParaRPr sz="1600">
              <a:solidFill>
                <a:schemeClr val="dk1"/>
              </a:solidFill>
            </a:endParaRPr>
          </a:p>
        </p:txBody>
      </p:sp>
      <p:pic>
        <p:nvPicPr>
          <p:cNvPr id="76" name="Google Shape;76;p9"/>
          <p:cNvPicPr preferRelativeResize="0"/>
          <p:nvPr/>
        </p:nvPicPr>
        <p:blipFill>
          <a:blip r:embed="rId3">
            <a:alphaModFix/>
          </a:blip>
          <a:stretch>
            <a:fillRect/>
          </a:stretch>
        </p:blipFill>
        <p:spPr>
          <a:xfrm>
            <a:off x="2422925" y="4673200"/>
            <a:ext cx="2906375" cy="1396570"/>
          </a:xfrm>
          <a:prstGeom prst="rect">
            <a:avLst/>
          </a:prstGeom>
          <a:noFill/>
          <a:ln>
            <a:noFill/>
          </a:ln>
        </p:spPr>
      </p:pic>
      <p:pic>
        <p:nvPicPr>
          <p:cNvPr id="77" name="Google Shape;77;p9"/>
          <p:cNvPicPr preferRelativeResize="0"/>
          <p:nvPr/>
        </p:nvPicPr>
        <p:blipFill>
          <a:blip r:embed="rId4">
            <a:alphaModFix/>
          </a:blip>
          <a:stretch>
            <a:fillRect/>
          </a:stretch>
        </p:blipFill>
        <p:spPr>
          <a:xfrm>
            <a:off x="5745775" y="4656213"/>
            <a:ext cx="2906375" cy="1430552"/>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1" name="Shape 571"/>
        <p:cNvGrpSpPr/>
        <p:nvPr/>
      </p:nvGrpSpPr>
      <p:grpSpPr>
        <a:xfrm>
          <a:off x="0" y="0"/>
          <a:ext cx="0" cy="0"/>
          <a:chOff x="0" y="0"/>
          <a:chExt cx="0" cy="0"/>
        </a:xfrm>
      </p:grpSpPr>
      <p:sp>
        <p:nvSpPr>
          <p:cNvPr id="572" name="Google Shape;572;p63"/>
          <p:cNvSpPr txBox="1"/>
          <p:nvPr>
            <p:ph idx="12" type="sldNum"/>
          </p:nvPr>
        </p:nvSpPr>
        <p:spPr>
          <a:xfrm>
            <a:off x="11013988" y="6359546"/>
            <a:ext cx="9660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r>
              <a:rPr lang="en-US"/>
              <a:t>/XX</a:t>
            </a:r>
            <a:endParaRPr/>
          </a:p>
        </p:txBody>
      </p:sp>
      <p:sp>
        <p:nvSpPr>
          <p:cNvPr id="573" name="Google Shape;573;p63"/>
          <p:cNvSpPr txBox="1"/>
          <p:nvPr>
            <p:ph type="title"/>
          </p:nvPr>
        </p:nvSpPr>
        <p:spPr>
          <a:xfrm>
            <a:off x="105348" y="90625"/>
            <a:ext cx="10019700" cy="5436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2800"/>
              <a:buFont typeface="Calibri"/>
              <a:buNone/>
            </a:pPr>
            <a:r>
              <a:rPr lang="en-US"/>
              <a:t>Agent Case 1: UCB1 with GP and sliding window</a:t>
            </a:r>
            <a:endParaRPr/>
          </a:p>
        </p:txBody>
      </p:sp>
      <p:sp>
        <p:nvSpPr>
          <p:cNvPr id="574" name="Google Shape;574;p63"/>
          <p:cNvSpPr txBox="1"/>
          <p:nvPr/>
        </p:nvSpPr>
        <p:spPr>
          <a:xfrm>
            <a:off x="1839750" y="1681275"/>
            <a:ext cx="8512500" cy="3417000"/>
          </a:xfrm>
          <a:prstGeom prst="rect">
            <a:avLst/>
          </a:prstGeom>
          <a:noFill/>
          <a:ln>
            <a:noFill/>
          </a:ln>
        </p:spPr>
        <p:txBody>
          <a:bodyPr anchorCtr="0" anchor="t" bIns="91425" lIns="91425" spcFirstLastPara="1" rIns="91425" wrap="square" tIns="91425">
            <a:spAutoFit/>
          </a:bodyPr>
          <a:lstStyle/>
          <a:p>
            <a:pPr indent="-317500" lvl="0" marL="457200" rtl="0" algn="l">
              <a:lnSpc>
                <a:spcPct val="200000"/>
              </a:lnSpc>
              <a:spcBef>
                <a:spcPts val="0"/>
              </a:spcBef>
              <a:spcAft>
                <a:spcPts val="0"/>
              </a:spcAft>
              <a:buClr>
                <a:schemeClr val="dk1"/>
              </a:buClr>
              <a:buSzPts val="1400"/>
              <a:buChar char="●"/>
            </a:pPr>
            <a:r>
              <a:rPr lang="en-US">
                <a:solidFill>
                  <a:schemeClr val="dk1"/>
                </a:solidFill>
              </a:rPr>
              <a:t>We used the same agent used for requirement 2, a UCB agent with GP to model the products demand curve</a:t>
            </a:r>
            <a:endParaRPr>
              <a:solidFill>
                <a:schemeClr val="dk1"/>
              </a:solidFill>
            </a:endParaRPr>
          </a:p>
          <a:p>
            <a:pPr indent="-317500" lvl="0" marL="457200" rtl="0" algn="l">
              <a:lnSpc>
                <a:spcPct val="200000"/>
              </a:lnSpc>
              <a:spcBef>
                <a:spcPts val="0"/>
              </a:spcBef>
              <a:spcAft>
                <a:spcPts val="0"/>
              </a:spcAft>
              <a:buClr>
                <a:schemeClr val="dk1"/>
              </a:buClr>
              <a:buSzPts val="1400"/>
              <a:buChar char="●"/>
            </a:pPr>
            <a:r>
              <a:rPr lang="en-US">
                <a:solidFill>
                  <a:schemeClr val="dk1"/>
                </a:solidFill>
              </a:rPr>
              <a:t>To adapt it to the slightly non-stationary environment it was equipped with a </a:t>
            </a:r>
            <a:r>
              <a:rPr b="1" lang="en-US">
                <a:solidFill>
                  <a:schemeClr val="dk1"/>
                </a:solidFill>
              </a:rPr>
              <a:t>sliding window </a:t>
            </a:r>
            <a:r>
              <a:rPr lang="en-US">
                <a:solidFill>
                  <a:schemeClr val="dk1"/>
                </a:solidFill>
              </a:rPr>
              <a:t>mechanism:</a:t>
            </a:r>
            <a:endParaRPr>
              <a:solidFill>
                <a:schemeClr val="dk1"/>
              </a:solidFill>
            </a:endParaRPr>
          </a:p>
          <a:p>
            <a:pPr indent="-317500" lvl="1" marL="914400" rtl="0" algn="l">
              <a:lnSpc>
                <a:spcPct val="200000"/>
              </a:lnSpc>
              <a:spcBef>
                <a:spcPts val="0"/>
              </a:spcBef>
              <a:spcAft>
                <a:spcPts val="0"/>
              </a:spcAft>
              <a:buClr>
                <a:schemeClr val="dk1"/>
              </a:buClr>
              <a:buSzPts val="1400"/>
              <a:buChar char="○"/>
            </a:pPr>
            <a:r>
              <a:rPr lang="en-US">
                <a:solidFill>
                  <a:schemeClr val="dk1"/>
                </a:solidFill>
              </a:rPr>
              <a:t>During the GP update if the current sample exceeds the sliding window size the oldest sample is removed from the GP</a:t>
            </a:r>
            <a:endParaRPr>
              <a:solidFill>
                <a:schemeClr val="dk1"/>
              </a:solidFill>
            </a:endParaRPr>
          </a:p>
          <a:p>
            <a:pPr indent="-317500" lvl="0" marL="457200" rtl="0" algn="l">
              <a:lnSpc>
                <a:spcPct val="200000"/>
              </a:lnSpc>
              <a:spcBef>
                <a:spcPts val="0"/>
              </a:spcBef>
              <a:spcAft>
                <a:spcPts val="0"/>
              </a:spcAft>
              <a:buClr>
                <a:schemeClr val="dk1"/>
              </a:buClr>
              <a:buSzPts val="1400"/>
              <a:buChar char="●"/>
            </a:pPr>
            <a:r>
              <a:rPr lang="en-US">
                <a:solidFill>
                  <a:schemeClr val="dk1"/>
                </a:solidFill>
              </a:rPr>
              <a:t>This mechanism allows the agent to “forget” old samples and adapt to the variability of the environment</a:t>
            </a:r>
            <a:endParaRPr>
              <a:solidFill>
                <a:schemeClr val="dk1"/>
              </a:solidFill>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8" name="Shape 578"/>
        <p:cNvGrpSpPr/>
        <p:nvPr/>
      </p:nvGrpSpPr>
      <p:grpSpPr>
        <a:xfrm>
          <a:off x="0" y="0"/>
          <a:ext cx="0" cy="0"/>
          <a:chOff x="0" y="0"/>
          <a:chExt cx="0" cy="0"/>
        </a:xfrm>
      </p:grpSpPr>
      <p:sp>
        <p:nvSpPr>
          <p:cNvPr id="579" name="Google Shape;579;p64"/>
          <p:cNvSpPr txBox="1"/>
          <p:nvPr>
            <p:ph idx="12" type="sldNum"/>
          </p:nvPr>
        </p:nvSpPr>
        <p:spPr>
          <a:xfrm>
            <a:off x="11013988" y="6359546"/>
            <a:ext cx="9660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r>
              <a:rPr lang="en-US"/>
              <a:t>/XX</a:t>
            </a:r>
            <a:endParaRPr/>
          </a:p>
        </p:txBody>
      </p:sp>
      <p:sp>
        <p:nvSpPr>
          <p:cNvPr id="580" name="Google Shape;580;p64"/>
          <p:cNvSpPr txBox="1"/>
          <p:nvPr>
            <p:ph type="title"/>
          </p:nvPr>
        </p:nvSpPr>
        <p:spPr>
          <a:xfrm>
            <a:off x="105348" y="90625"/>
            <a:ext cx="10019700" cy="5436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2800"/>
              <a:buFont typeface="Calibri"/>
              <a:buNone/>
            </a:pPr>
            <a:r>
              <a:rPr lang="en-US"/>
              <a:t>Agent Case 2: Primal-Dual with modified EXP3.P</a:t>
            </a:r>
            <a:endParaRPr/>
          </a:p>
        </p:txBody>
      </p:sp>
      <p:sp>
        <p:nvSpPr>
          <p:cNvPr id="581" name="Google Shape;581;p64"/>
          <p:cNvSpPr txBox="1"/>
          <p:nvPr/>
        </p:nvSpPr>
        <p:spPr>
          <a:xfrm>
            <a:off x="1839750" y="2151450"/>
            <a:ext cx="8512500" cy="2555100"/>
          </a:xfrm>
          <a:prstGeom prst="rect">
            <a:avLst/>
          </a:prstGeom>
          <a:noFill/>
          <a:ln>
            <a:noFill/>
          </a:ln>
        </p:spPr>
        <p:txBody>
          <a:bodyPr anchorCtr="0" anchor="t" bIns="91425" lIns="91425" spcFirstLastPara="1" rIns="91425" wrap="square" tIns="91425">
            <a:spAutoFit/>
          </a:bodyPr>
          <a:lstStyle/>
          <a:p>
            <a:pPr indent="-317500" lvl="0" marL="457200" rtl="0" algn="l">
              <a:lnSpc>
                <a:spcPct val="200000"/>
              </a:lnSpc>
              <a:spcBef>
                <a:spcPts val="0"/>
              </a:spcBef>
              <a:spcAft>
                <a:spcPts val="0"/>
              </a:spcAft>
              <a:buClr>
                <a:schemeClr val="dk1"/>
              </a:buClr>
              <a:buSzPts val="1400"/>
              <a:buChar char="●"/>
            </a:pPr>
            <a:r>
              <a:rPr lang="en-US">
                <a:solidFill>
                  <a:schemeClr val="dk1"/>
                </a:solidFill>
              </a:rPr>
              <a:t>This is the same primal dual agent used for requirement 4, which used an instance of EXP3.P for each product</a:t>
            </a:r>
            <a:endParaRPr>
              <a:solidFill>
                <a:schemeClr val="dk1"/>
              </a:solidFill>
            </a:endParaRPr>
          </a:p>
          <a:p>
            <a:pPr indent="-317500" lvl="0" marL="457200" rtl="0" algn="l">
              <a:lnSpc>
                <a:spcPct val="200000"/>
              </a:lnSpc>
              <a:spcBef>
                <a:spcPts val="0"/>
              </a:spcBef>
              <a:spcAft>
                <a:spcPts val="0"/>
              </a:spcAft>
              <a:buClr>
                <a:schemeClr val="dk1"/>
              </a:buClr>
              <a:buSzPts val="1400"/>
              <a:buChar char="●"/>
            </a:pPr>
            <a:r>
              <a:rPr lang="en-US">
                <a:solidFill>
                  <a:schemeClr val="dk1"/>
                </a:solidFill>
              </a:rPr>
              <a:t>Given that the </a:t>
            </a:r>
            <a:r>
              <a:rPr lang="en-US">
                <a:solidFill>
                  <a:schemeClr val="dk1"/>
                </a:solidFill>
              </a:rPr>
              <a:t>environment</a:t>
            </a:r>
            <a:r>
              <a:rPr lang="en-US">
                <a:solidFill>
                  <a:schemeClr val="dk1"/>
                </a:solidFill>
              </a:rPr>
              <a:t> is </a:t>
            </a:r>
            <a:r>
              <a:rPr b="1" lang="en-US">
                <a:solidFill>
                  <a:schemeClr val="dk1"/>
                </a:solidFill>
              </a:rPr>
              <a:t>non-stationary</a:t>
            </a:r>
            <a:r>
              <a:rPr lang="en-US">
                <a:solidFill>
                  <a:schemeClr val="dk1"/>
                </a:solidFill>
              </a:rPr>
              <a:t> we modified the EXP3.P </a:t>
            </a:r>
            <a:r>
              <a:rPr lang="en-US">
                <a:solidFill>
                  <a:schemeClr val="dk1"/>
                </a:solidFill>
              </a:rPr>
              <a:t>algorithm</a:t>
            </a:r>
            <a:r>
              <a:rPr lang="en-US">
                <a:solidFill>
                  <a:schemeClr val="dk1"/>
                </a:solidFill>
              </a:rPr>
              <a:t> by introducing a </a:t>
            </a:r>
            <a:r>
              <a:rPr b="1" lang="en-US">
                <a:solidFill>
                  <a:schemeClr val="dk1"/>
                </a:solidFill>
              </a:rPr>
              <a:t>discount factor</a:t>
            </a:r>
            <a:r>
              <a:rPr lang="en-US">
                <a:solidFill>
                  <a:schemeClr val="dk1"/>
                </a:solidFill>
              </a:rPr>
              <a:t> to discount the weights over time to somehow “forget” the past</a:t>
            </a:r>
            <a:endParaRPr>
              <a:solidFill>
                <a:schemeClr val="dk1"/>
              </a:solidFill>
            </a:endParaRPr>
          </a:p>
          <a:p>
            <a:pPr indent="-317500" lvl="0" marL="457200" rtl="0" algn="l">
              <a:lnSpc>
                <a:spcPct val="200000"/>
              </a:lnSpc>
              <a:spcBef>
                <a:spcPts val="0"/>
              </a:spcBef>
              <a:spcAft>
                <a:spcPts val="0"/>
              </a:spcAft>
              <a:buClr>
                <a:schemeClr val="dk1"/>
              </a:buClr>
              <a:buSzPts val="1400"/>
              <a:buChar char="●"/>
            </a:pPr>
            <a:r>
              <a:rPr lang="en-US">
                <a:solidFill>
                  <a:schemeClr val="dk1"/>
                </a:solidFill>
              </a:rPr>
              <a:t>For the Dual, we consider a smoothed update for each EXP3.P agent, each updated independently of the others</a:t>
            </a:r>
            <a:endParaRPr>
              <a:solidFill>
                <a:schemeClr val="dk1"/>
              </a:solidFill>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5" name="Shape 585"/>
        <p:cNvGrpSpPr/>
        <p:nvPr/>
      </p:nvGrpSpPr>
      <p:grpSpPr>
        <a:xfrm>
          <a:off x="0" y="0"/>
          <a:ext cx="0" cy="0"/>
          <a:chOff x="0" y="0"/>
          <a:chExt cx="0" cy="0"/>
        </a:xfrm>
      </p:grpSpPr>
      <p:sp>
        <p:nvSpPr>
          <p:cNvPr id="586" name="Google Shape;586;p65"/>
          <p:cNvSpPr txBox="1"/>
          <p:nvPr>
            <p:ph idx="12" type="sldNum"/>
          </p:nvPr>
        </p:nvSpPr>
        <p:spPr>
          <a:xfrm>
            <a:off x="11013988" y="6359546"/>
            <a:ext cx="9660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r>
              <a:rPr lang="en-US"/>
              <a:t>/XX</a:t>
            </a:r>
            <a:endParaRPr/>
          </a:p>
        </p:txBody>
      </p:sp>
      <p:sp>
        <p:nvSpPr>
          <p:cNvPr id="587" name="Google Shape;587;p65"/>
          <p:cNvSpPr txBox="1"/>
          <p:nvPr>
            <p:ph type="title"/>
          </p:nvPr>
        </p:nvSpPr>
        <p:spPr>
          <a:xfrm>
            <a:off x="105348" y="90625"/>
            <a:ext cx="10019700" cy="5436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2800"/>
              <a:buFont typeface="Calibri"/>
              <a:buNone/>
            </a:pPr>
            <a:r>
              <a:rPr lang="en-US"/>
              <a:t>Baselines</a:t>
            </a:r>
            <a:endParaRPr/>
          </a:p>
        </p:txBody>
      </p:sp>
      <p:sp>
        <p:nvSpPr>
          <p:cNvPr id="588" name="Google Shape;588;p65"/>
          <p:cNvSpPr txBox="1"/>
          <p:nvPr/>
        </p:nvSpPr>
        <p:spPr>
          <a:xfrm>
            <a:off x="1124100" y="1504938"/>
            <a:ext cx="9943800" cy="3848100"/>
          </a:xfrm>
          <a:prstGeom prst="rect">
            <a:avLst/>
          </a:prstGeom>
          <a:noFill/>
          <a:ln>
            <a:noFill/>
          </a:ln>
        </p:spPr>
        <p:txBody>
          <a:bodyPr anchorCtr="0" anchor="t" bIns="91425" lIns="91425" spcFirstLastPara="1" rIns="91425" wrap="square" tIns="91425">
            <a:spAutoFit/>
          </a:bodyPr>
          <a:lstStyle/>
          <a:p>
            <a:pPr indent="0" lvl="0" marL="0" rtl="0" algn="l">
              <a:lnSpc>
                <a:spcPct val="200000"/>
              </a:lnSpc>
              <a:spcBef>
                <a:spcPts val="0"/>
              </a:spcBef>
              <a:spcAft>
                <a:spcPts val="0"/>
              </a:spcAft>
              <a:buNone/>
            </a:pPr>
            <a:r>
              <a:rPr lang="en-US">
                <a:solidFill>
                  <a:schemeClr val="dk1"/>
                </a:solidFill>
              </a:rPr>
              <a:t>We used 2 different baselines for comparison:</a:t>
            </a:r>
            <a:endParaRPr>
              <a:solidFill>
                <a:schemeClr val="dk1"/>
              </a:solidFill>
            </a:endParaRPr>
          </a:p>
          <a:p>
            <a:pPr indent="-317500" lvl="0" marL="457200" rtl="0" algn="l">
              <a:lnSpc>
                <a:spcPct val="200000"/>
              </a:lnSpc>
              <a:spcBef>
                <a:spcPts val="0"/>
              </a:spcBef>
              <a:spcAft>
                <a:spcPts val="0"/>
              </a:spcAft>
              <a:buClr>
                <a:schemeClr val="dk1"/>
              </a:buClr>
              <a:buSzPts val="1400"/>
              <a:buChar char="●"/>
            </a:pPr>
            <a:r>
              <a:rPr b="1" lang="en-US">
                <a:solidFill>
                  <a:schemeClr val="dk1"/>
                </a:solidFill>
              </a:rPr>
              <a:t>Clairvoyant</a:t>
            </a:r>
            <a:r>
              <a:rPr lang="en-US">
                <a:solidFill>
                  <a:schemeClr val="dk1"/>
                </a:solidFill>
              </a:rPr>
              <a:t>: </a:t>
            </a:r>
            <a:endParaRPr>
              <a:solidFill>
                <a:schemeClr val="dk1"/>
              </a:solidFill>
            </a:endParaRPr>
          </a:p>
          <a:p>
            <a:pPr indent="-317500" lvl="1" marL="914400" rtl="0" algn="l">
              <a:lnSpc>
                <a:spcPct val="200000"/>
              </a:lnSpc>
              <a:spcBef>
                <a:spcPts val="0"/>
              </a:spcBef>
              <a:spcAft>
                <a:spcPts val="0"/>
              </a:spcAft>
              <a:buClr>
                <a:schemeClr val="dk1"/>
              </a:buClr>
              <a:buSzPts val="1400"/>
              <a:buChar char="○"/>
            </a:pPr>
            <a:r>
              <a:rPr lang="en-US">
                <a:solidFill>
                  <a:schemeClr val="dk1"/>
                </a:solidFill>
              </a:rPr>
              <a:t>Solves a linear program to compute the profit-maximizing price distribution for N products over K prices, subject to demand and unit constraints.</a:t>
            </a:r>
            <a:endParaRPr>
              <a:solidFill>
                <a:schemeClr val="dk1"/>
              </a:solidFill>
            </a:endParaRPr>
          </a:p>
          <a:p>
            <a:pPr indent="-317500" lvl="1" marL="914400" rtl="0" algn="l">
              <a:lnSpc>
                <a:spcPct val="200000"/>
              </a:lnSpc>
              <a:spcBef>
                <a:spcPts val="0"/>
              </a:spcBef>
              <a:spcAft>
                <a:spcPts val="0"/>
              </a:spcAft>
              <a:buClr>
                <a:schemeClr val="dk1"/>
              </a:buClr>
              <a:buSzPts val="1400"/>
              <a:buChar char="○"/>
            </a:pPr>
            <a:r>
              <a:rPr lang="en-US">
                <a:solidFill>
                  <a:schemeClr val="dk1"/>
                </a:solidFill>
              </a:rPr>
              <a:t>Returns the optimal probabilities, expected profit, and expected units used</a:t>
            </a:r>
            <a:endParaRPr>
              <a:solidFill>
                <a:schemeClr val="dk1"/>
              </a:solidFill>
            </a:endParaRPr>
          </a:p>
          <a:p>
            <a:pPr indent="-317500" lvl="0" marL="457200" rtl="0" algn="l">
              <a:lnSpc>
                <a:spcPct val="200000"/>
              </a:lnSpc>
              <a:spcBef>
                <a:spcPts val="0"/>
              </a:spcBef>
              <a:spcAft>
                <a:spcPts val="0"/>
              </a:spcAft>
              <a:buClr>
                <a:schemeClr val="dk1"/>
              </a:buClr>
              <a:buSzPts val="1400"/>
              <a:buChar char="●"/>
            </a:pPr>
            <a:r>
              <a:rPr b="1" lang="en-US">
                <a:solidFill>
                  <a:schemeClr val="dk1"/>
                </a:solidFill>
              </a:rPr>
              <a:t>Best fixed distribution hind slack</a:t>
            </a:r>
            <a:r>
              <a:rPr lang="en-US">
                <a:solidFill>
                  <a:schemeClr val="dk1"/>
                </a:solidFill>
              </a:rPr>
              <a:t>:</a:t>
            </a:r>
            <a:endParaRPr>
              <a:solidFill>
                <a:schemeClr val="dk1"/>
              </a:solidFill>
            </a:endParaRPr>
          </a:p>
          <a:p>
            <a:pPr indent="-317500" lvl="1" marL="914400" rtl="0" algn="l">
              <a:lnSpc>
                <a:spcPct val="200000"/>
              </a:lnSpc>
              <a:spcBef>
                <a:spcPts val="0"/>
              </a:spcBef>
              <a:spcAft>
                <a:spcPts val="0"/>
              </a:spcAft>
              <a:buClr>
                <a:schemeClr val="dk1"/>
              </a:buClr>
              <a:buSzPts val="1400"/>
              <a:buChar char="○"/>
            </a:pPr>
            <a:r>
              <a:rPr lang="en-US">
                <a:solidFill>
                  <a:schemeClr val="dk1"/>
                </a:solidFill>
              </a:rPr>
              <a:t>computes the hindsight-optimal fixed price distribution across all rounds by solving a linear program that maximizes average expected revenue under a global sales constraint</a:t>
            </a:r>
            <a:endParaRPr>
              <a:solidFill>
                <a:schemeClr val="dk1"/>
              </a:solidFill>
            </a:endParaRPr>
          </a:p>
          <a:p>
            <a:pPr indent="-317500" lvl="1" marL="914400" rtl="0" algn="l">
              <a:lnSpc>
                <a:spcPct val="200000"/>
              </a:lnSpc>
              <a:spcBef>
                <a:spcPts val="0"/>
              </a:spcBef>
              <a:spcAft>
                <a:spcPts val="0"/>
              </a:spcAft>
              <a:buClr>
                <a:schemeClr val="dk1"/>
              </a:buClr>
              <a:buSzPts val="1400"/>
              <a:buChar char="○"/>
            </a:pPr>
            <a:r>
              <a:rPr lang="en-US">
                <a:solidFill>
                  <a:schemeClr val="dk1"/>
                </a:solidFill>
              </a:rPr>
              <a:t>This is used only with the Primal-Dual.</a:t>
            </a:r>
            <a:endParaRPr>
              <a:solidFill>
                <a:schemeClr val="dk1"/>
              </a:solidFill>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2" name="Shape 592"/>
        <p:cNvGrpSpPr/>
        <p:nvPr/>
      </p:nvGrpSpPr>
      <p:grpSpPr>
        <a:xfrm>
          <a:off x="0" y="0"/>
          <a:ext cx="0" cy="0"/>
          <a:chOff x="0" y="0"/>
          <a:chExt cx="0" cy="0"/>
        </a:xfrm>
      </p:grpSpPr>
      <p:sp>
        <p:nvSpPr>
          <p:cNvPr id="593" name="Google Shape;593;p66"/>
          <p:cNvSpPr txBox="1"/>
          <p:nvPr>
            <p:ph idx="12" type="sldNum"/>
          </p:nvPr>
        </p:nvSpPr>
        <p:spPr>
          <a:xfrm>
            <a:off x="11013988" y="6359546"/>
            <a:ext cx="9660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r>
              <a:rPr lang="en-US"/>
              <a:t>/XX</a:t>
            </a:r>
            <a:endParaRPr/>
          </a:p>
        </p:txBody>
      </p:sp>
      <p:sp>
        <p:nvSpPr>
          <p:cNvPr id="594" name="Google Shape;594;p66"/>
          <p:cNvSpPr txBox="1"/>
          <p:nvPr>
            <p:ph type="title"/>
          </p:nvPr>
        </p:nvSpPr>
        <p:spPr>
          <a:xfrm>
            <a:off x="105348" y="90625"/>
            <a:ext cx="10019700" cy="5436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2800"/>
              <a:buFont typeface="Calibri"/>
              <a:buNone/>
            </a:pPr>
            <a:r>
              <a:rPr lang="en-US"/>
              <a:t>Trials with CombUCB1 agent</a:t>
            </a:r>
            <a:endParaRPr/>
          </a:p>
        </p:txBody>
      </p:sp>
      <p:sp>
        <p:nvSpPr>
          <p:cNvPr id="595" name="Google Shape;595;p66"/>
          <p:cNvSpPr txBox="1"/>
          <p:nvPr/>
        </p:nvSpPr>
        <p:spPr>
          <a:xfrm>
            <a:off x="1124100" y="1504938"/>
            <a:ext cx="9943800" cy="400200"/>
          </a:xfrm>
          <a:prstGeom prst="rect">
            <a:avLst/>
          </a:prstGeom>
          <a:noFill/>
          <a:ln>
            <a:noFill/>
          </a:ln>
        </p:spPr>
        <p:txBody>
          <a:bodyPr anchorCtr="0" anchor="t" bIns="91425" lIns="91425" spcFirstLastPara="1" rIns="91425" wrap="square" tIns="91425">
            <a:spAutoFit/>
          </a:bodyPr>
          <a:lstStyle/>
          <a:p>
            <a:pPr indent="-317500" lvl="0" marL="457200" rtl="0" algn="l">
              <a:lnSpc>
                <a:spcPct val="200000"/>
              </a:lnSpc>
              <a:spcBef>
                <a:spcPts val="0"/>
              </a:spcBef>
              <a:spcAft>
                <a:spcPts val="0"/>
              </a:spcAft>
              <a:buClr>
                <a:schemeClr val="dk1"/>
              </a:buClr>
              <a:buSzPts val="1400"/>
              <a:buChar char="●"/>
            </a:pPr>
            <a:r>
              <a:t/>
            </a:r>
            <a:endParaRPr>
              <a:solidFill>
                <a:schemeClr val="dk1"/>
              </a:solidFill>
            </a:endParaRPr>
          </a:p>
        </p:txBody>
      </p:sp>
      <p:pic>
        <p:nvPicPr>
          <p:cNvPr id="596" name="Google Shape;596;p66"/>
          <p:cNvPicPr preferRelativeResize="0"/>
          <p:nvPr/>
        </p:nvPicPr>
        <p:blipFill>
          <a:blip r:embed="rId3">
            <a:alphaModFix/>
          </a:blip>
          <a:stretch>
            <a:fillRect/>
          </a:stretch>
        </p:blipFill>
        <p:spPr>
          <a:xfrm>
            <a:off x="6179575" y="1504950"/>
            <a:ext cx="4834415" cy="3072899"/>
          </a:xfrm>
          <a:prstGeom prst="rect">
            <a:avLst/>
          </a:prstGeom>
          <a:noFill/>
          <a:ln>
            <a:noFill/>
          </a:ln>
        </p:spPr>
      </p:pic>
      <p:pic>
        <p:nvPicPr>
          <p:cNvPr id="597" name="Google Shape;597;p66"/>
          <p:cNvPicPr preferRelativeResize="0"/>
          <p:nvPr/>
        </p:nvPicPr>
        <p:blipFill>
          <a:blip r:embed="rId4">
            <a:alphaModFix/>
          </a:blip>
          <a:stretch>
            <a:fillRect/>
          </a:stretch>
        </p:blipFill>
        <p:spPr>
          <a:xfrm>
            <a:off x="964550" y="1504952"/>
            <a:ext cx="4775375" cy="3072900"/>
          </a:xfrm>
          <a:prstGeom prst="rect">
            <a:avLst/>
          </a:prstGeom>
          <a:noFill/>
          <a:ln>
            <a:noFill/>
          </a:ln>
        </p:spPr>
      </p:pic>
      <p:sp>
        <p:nvSpPr>
          <p:cNvPr id="598" name="Google Shape;598;p66"/>
          <p:cNvSpPr txBox="1"/>
          <p:nvPr/>
        </p:nvSpPr>
        <p:spPr>
          <a:xfrm>
            <a:off x="870650" y="4790900"/>
            <a:ext cx="48345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When</a:t>
            </a:r>
            <a:r>
              <a:rPr lang="en-US"/>
              <a:t> the environment changes frequently the agent is struggling to achieve a sublinear regret. This is because the environment is almost non-stationary and the CombUCB1 agent is not suited for non-stationary environments.</a:t>
            </a:r>
            <a:endParaRPr/>
          </a:p>
        </p:txBody>
      </p:sp>
      <p:sp>
        <p:nvSpPr>
          <p:cNvPr id="599" name="Google Shape;599;p66"/>
          <p:cNvSpPr txBox="1"/>
          <p:nvPr/>
        </p:nvSpPr>
        <p:spPr>
          <a:xfrm>
            <a:off x="6179525" y="4790900"/>
            <a:ext cx="48345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Increasing the number of rounds after which the environment distribution changes the agent is able to achieve </a:t>
            </a:r>
            <a:r>
              <a:rPr b="1" lang="en-US"/>
              <a:t>sublinear regret.</a:t>
            </a:r>
            <a:endParaRPr b="1"/>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3" name="Shape 603"/>
        <p:cNvGrpSpPr/>
        <p:nvPr/>
      </p:nvGrpSpPr>
      <p:grpSpPr>
        <a:xfrm>
          <a:off x="0" y="0"/>
          <a:ext cx="0" cy="0"/>
          <a:chOff x="0" y="0"/>
          <a:chExt cx="0" cy="0"/>
        </a:xfrm>
      </p:grpSpPr>
      <p:sp>
        <p:nvSpPr>
          <p:cNvPr id="604" name="Google Shape;604;p67"/>
          <p:cNvSpPr txBox="1"/>
          <p:nvPr>
            <p:ph idx="12" type="sldNum"/>
          </p:nvPr>
        </p:nvSpPr>
        <p:spPr>
          <a:xfrm>
            <a:off x="11013988" y="6359546"/>
            <a:ext cx="9660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r>
              <a:rPr lang="en-US"/>
              <a:t>/XX</a:t>
            </a:r>
            <a:endParaRPr/>
          </a:p>
        </p:txBody>
      </p:sp>
      <p:sp>
        <p:nvSpPr>
          <p:cNvPr id="605" name="Google Shape;605;p67"/>
          <p:cNvSpPr txBox="1"/>
          <p:nvPr>
            <p:ph type="title"/>
          </p:nvPr>
        </p:nvSpPr>
        <p:spPr>
          <a:xfrm>
            <a:off x="105348" y="90625"/>
            <a:ext cx="10019700" cy="5436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2800"/>
              <a:buFont typeface="Calibri"/>
              <a:buNone/>
            </a:pPr>
            <a:r>
              <a:rPr lang="en-US"/>
              <a:t>Trials with Primal-Dual agent</a:t>
            </a:r>
            <a:endParaRPr/>
          </a:p>
        </p:txBody>
      </p:sp>
      <p:sp>
        <p:nvSpPr>
          <p:cNvPr id="606" name="Google Shape;606;p67"/>
          <p:cNvSpPr txBox="1"/>
          <p:nvPr/>
        </p:nvSpPr>
        <p:spPr>
          <a:xfrm>
            <a:off x="951625" y="4790900"/>
            <a:ext cx="48345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When the environment changes frequently the primal-dual agent show best performances since it’s specialized for non-stationary environments</a:t>
            </a:r>
            <a:endParaRPr/>
          </a:p>
        </p:txBody>
      </p:sp>
      <p:sp>
        <p:nvSpPr>
          <p:cNvPr id="607" name="Google Shape;607;p67"/>
          <p:cNvSpPr txBox="1"/>
          <p:nvPr/>
        </p:nvSpPr>
        <p:spPr>
          <a:xfrm>
            <a:off x="6592325" y="4790900"/>
            <a:ext cx="48345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When the environment becomes almost stationary the regret is still sublinear but the agent performances are worse.</a:t>
            </a:r>
            <a:endParaRPr b="1"/>
          </a:p>
        </p:txBody>
      </p:sp>
      <p:pic>
        <p:nvPicPr>
          <p:cNvPr id="608" name="Google Shape;608;p67"/>
          <p:cNvPicPr preferRelativeResize="0"/>
          <p:nvPr/>
        </p:nvPicPr>
        <p:blipFill>
          <a:blip r:embed="rId3">
            <a:alphaModFix/>
          </a:blip>
          <a:stretch>
            <a:fillRect/>
          </a:stretch>
        </p:blipFill>
        <p:spPr>
          <a:xfrm>
            <a:off x="6370350" y="1430913"/>
            <a:ext cx="4915475" cy="3120549"/>
          </a:xfrm>
          <a:prstGeom prst="rect">
            <a:avLst/>
          </a:prstGeom>
          <a:noFill/>
          <a:ln>
            <a:noFill/>
          </a:ln>
        </p:spPr>
      </p:pic>
      <p:pic>
        <p:nvPicPr>
          <p:cNvPr id="609" name="Google Shape;609;p67"/>
          <p:cNvPicPr preferRelativeResize="0"/>
          <p:nvPr/>
        </p:nvPicPr>
        <p:blipFill>
          <a:blip r:embed="rId4">
            <a:alphaModFix/>
          </a:blip>
          <a:stretch>
            <a:fillRect/>
          </a:stretch>
        </p:blipFill>
        <p:spPr>
          <a:xfrm>
            <a:off x="870651" y="1430922"/>
            <a:ext cx="4915474" cy="3052067"/>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3" name="Shape 613"/>
        <p:cNvGrpSpPr/>
        <p:nvPr/>
      </p:nvGrpSpPr>
      <p:grpSpPr>
        <a:xfrm>
          <a:off x="0" y="0"/>
          <a:ext cx="0" cy="0"/>
          <a:chOff x="0" y="0"/>
          <a:chExt cx="0" cy="0"/>
        </a:xfrm>
      </p:grpSpPr>
      <p:sp>
        <p:nvSpPr>
          <p:cNvPr id="614" name="Google Shape;614;p68"/>
          <p:cNvSpPr txBox="1"/>
          <p:nvPr>
            <p:ph idx="12" type="sldNum"/>
          </p:nvPr>
        </p:nvSpPr>
        <p:spPr>
          <a:xfrm>
            <a:off x="11013988" y="6359546"/>
            <a:ext cx="9660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r>
              <a:rPr lang="en-US"/>
              <a:t>/XX</a:t>
            </a:r>
            <a:endParaRPr/>
          </a:p>
        </p:txBody>
      </p:sp>
      <p:sp>
        <p:nvSpPr>
          <p:cNvPr id="615" name="Google Shape;615;p68"/>
          <p:cNvSpPr txBox="1"/>
          <p:nvPr>
            <p:ph type="title"/>
          </p:nvPr>
        </p:nvSpPr>
        <p:spPr>
          <a:xfrm>
            <a:off x="105348" y="90625"/>
            <a:ext cx="10019700" cy="5436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2800"/>
              <a:buFont typeface="Calibri"/>
              <a:buNone/>
            </a:pPr>
            <a:r>
              <a:rPr lang="en-US"/>
              <a:t>Agents comparison B &lt; T</a:t>
            </a:r>
            <a:endParaRPr/>
          </a:p>
        </p:txBody>
      </p:sp>
      <p:sp>
        <p:nvSpPr>
          <p:cNvPr id="616" name="Google Shape;616;p68"/>
          <p:cNvSpPr txBox="1"/>
          <p:nvPr/>
        </p:nvSpPr>
        <p:spPr>
          <a:xfrm>
            <a:off x="951625" y="4790900"/>
            <a:ext cx="48345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With small change intervals the primal dual agent clearly outperform the CombUCB1 which is not effective in </a:t>
            </a:r>
            <a:r>
              <a:rPr lang="en-US"/>
              <a:t>highly non-stationary environments.</a:t>
            </a:r>
            <a:endParaRPr/>
          </a:p>
        </p:txBody>
      </p:sp>
      <p:sp>
        <p:nvSpPr>
          <p:cNvPr id="617" name="Google Shape;617;p68"/>
          <p:cNvSpPr txBox="1"/>
          <p:nvPr/>
        </p:nvSpPr>
        <p:spPr>
          <a:xfrm>
            <a:off x="6592325" y="4790900"/>
            <a:ext cx="48345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While with an almost stationary environment the CombUCB1 agent is superior.</a:t>
            </a:r>
            <a:endParaRPr/>
          </a:p>
        </p:txBody>
      </p:sp>
      <p:pic>
        <p:nvPicPr>
          <p:cNvPr id="618" name="Google Shape;618;p68"/>
          <p:cNvPicPr preferRelativeResize="0"/>
          <p:nvPr/>
        </p:nvPicPr>
        <p:blipFill>
          <a:blip r:embed="rId3">
            <a:alphaModFix/>
          </a:blip>
          <a:stretch>
            <a:fillRect/>
          </a:stretch>
        </p:blipFill>
        <p:spPr>
          <a:xfrm>
            <a:off x="832875" y="1430924"/>
            <a:ext cx="5072001" cy="3183726"/>
          </a:xfrm>
          <a:prstGeom prst="rect">
            <a:avLst/>
          </a:prstGeom>
          <a:noFill/>
          <a:ln>
            <a:noFill/>
          </a:ln>
        </p:spPr>
      </p:pic>
      <p:pic>
        <p:nvPicPr>
          <p:cNvPr id="619" name="Google Shape;619;p68"/>
          <p:cNvPicPr preferRelativeResize="0"/>
          <p:nvPr/>
        </p:nvPicPr>
        <p:blipFill>
          <a:blip r:embed="rId4">
            <a:alphaModFix/>
          </a:blip>
          <a:stretch>
            <a:fillRect/>
          </a:stretch>
        </p:blipFill>
        <p:spPr>
          <a:xfrm>
            <a:off x="6592325" y="1483738"/>
            <a:ext cx="4834502" cy="3078088"/>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3" name="Shape 623"/>
        <p:cNvGrpSpPr/>
        <p:nvPr/>
      </p:nvGrpSpPr>
      <p:grpSpPr>
        <a:xfrm>
          <a:off x="0" y="0"/>
          <a:ext cx="0" cy="0"/>
          <a:chOff x="0" y="0"/>
          <a:chExt cx="0" cy="0"/>
        </a:xfrm>
      </p:grpSpPr>
      <p:sp>
        <p:nvSpPr>
          <p:cNvPr id="624" name="Google Shape;624;p69"/>
          <p:cNvSpPr txBox="1"/>
          <p:nvPr>
            <p:ph idx="12" type="sldNum"/>
          </p:nvPr>
        </p:nvSpPr>
        <p:spPr>
          <a:xfrm>
            <a:off x="11013988" y="6359546"/>
            <a:ext cx="9660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r>
              <a:rPr lang="en-US"/>
              <a:t>/XX</a:t>
            </a:r>
            <a:endParaRPr/>
          </a:p>
        </p:txBody>
      </p:sp>
      <p:sp>
        <p:nvSpPr>
          <p:cNvPr id="625" name="Google Shape;625;p69"/>
          <p:cNvSpPr txBox="1"/>
          <p:nvPr>
            <p:ph type="title"/>
          </p:nvPr>
        </p:nvSpPr>
        <p:spPr>
          <a:xfrm>
            <a:off x="105348" y="90625"/>
            <a:ext cx="10019700" cy="5436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2800"/>
              <a:buFont typeface="Calibri"/>
              <a:buNone/>
            </a:pPr>
            <a:r>
              <a:rPr lang="en-US"/>
              <a:t>Agents comparison B = T</a:t>
            </a:r>
            <a:endParaRPr/>
          </a:p>
        </p:txBody>
      </p:sp>
      <p:sp>
        <p:nvSpPr>
          <p:cNvPr id="626" name="Google Shape;626;p69"/>
          <p:cNvSpPr txBox="1"/>
          <p:nvPr/>
        </p:nvSpPr>
        <p:spPr>
          <a:xfrm>
            <a:off x="951625" y="4790900"/>
            <a:ext cx="48345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As expected with an </a:t>
            </a:r>
            <a:r>
              <a:rPr lang="en-US"/>
              <a:t>environment</a:t>
            </a:r>
            <a:r>
              <a:rPr lang="en-US"/>
              <a:t> which is almost completely non-stationary the CombUCB1 agent struggle to </a:t>
            </a:r>
            <a:r>
              <a:rPr lang="en-US"/>
              <a:t>achieve</a:t>
            </a:r>
            <a:r>
              <a:rPr lang="en-US"/>
              <a:t> sublinear regret.</a:t>
            </a:r>
            <a:endParaRPr/>
          </a:p>
        </p:txBody>
      </p:sp>
      <p:sp>
        <p:nvSpPr>
          <p:cNvPr id="627" name="Google Shape;627;p69"/>
          <p:cNvSpPr txBox="1"/>
          <p:nvPr/>
        </p:nvSpPr>
        <p:spPr>
          <a:xfrm>
            <a:off x="6592325" y="4790900"/>
            <a:ext cx="48345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Decreasing the number of intervals, the primal dual agent show worse </a:t>
            </a:r>
            <a:r>
              <a:rPr lang="en-US"/>
              <a:t>performance as already seen before, while the almost stationary environment let the CombUCB1 agent outperform the primal dual one.</a:t>
            </a:r>
            <a:endParaRPr b="1"/>
          </a:p>
        </p:txBody>
      </p:sp>
      <p:pic>
        <p:nvPicPr>
          <p:cNvPr id="628" name="Google Shape;628;p69"/>
          <p:cNvPicPr preferRelativeResize="0"/>
          <p:nvPr/>
        </p:nvPicPr>
        <p:blipFill>
          <a:blip r:embed="rId3">
            <a:alphaModFix/>
          </a:blip>
          <a:stretch>
            <a:fillRect/>
          </a:stretch>
        </p:blipFill>
        <p:spPr>
          <a:xfrm>
            <a:off x="991612" y="1537014"/>
            <a:ext cx="4754526" cy="2971550"/>
          </a:xfrm>
          <a:prstGeom prst="rect">
            <a:avLst/>
          </a:prstGeom>
          <a:noFill/>
          <a:ln>
            <a:noFill/>
          </a:ln>
        </p:spPr>
      </p:pic>
      <p:pic>
        <p:nvPicPr>
          <p:cNvPr id="629" name="Google Shape;629;p69"/>
          <p:cNvPicPr preferRelativeResize="0"/>
          <p:nvPr/>
        </p:nvPicPr>
        <p:blipFill>
          <a:blip r:embed="rId4">
            <a:alphaModFix/>
          </a:blip>
          <a:stretch>
            <a:fillRect/>
          </a:stretch>
        </p:blipFill>
        <p:spPr>
          <a:xfrm>
            <a:off x="6592325" y="1537025"/>
            <a:ext cx="4478426" cy="2876350"/>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3" name="Shape 633"/>
        <p:cNvGrpSpPr/>
        <p:nvPr/>
      </p:nvGrpSpPr>
      <p:grpSpPr>
        <a:xfrm>
          <a:off x="0" y="0"/>
          <a:ext cx="0" cy="0"/>
          <a:chOff x="0" y="0"/>
          <a:chExt cx="0" cy="0"/>
        </a:xfrm>
      </p:grpSpPr>
      <p:sp>
        <p:nvSpPr>
          <p:cNvPr id="634" name="Google Shape;634;p70"/>
          <p:cNvSpPr txBox="1"/>
          <p:nvPr>
            <p:ph idx="12" type="sldNum"/>
          </p:nvPr>
        </p:nvSpPr>
        <p:spPr>
          <a:xfrm>
            <a:off x="11013988" y="6359546"/>
            <a:ext cx="9660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r>
              <a:rPr lang="en-US"/>
              <a:t>/XX</a:t>
            </a:r>
            <a:endParaRPr/>
          </a:p>
        </p:txBody>
      </p:sp>
      <p:sp>
        <p:nvSpPr>
          <p:cNvPr id="635" name="Google Shape;635;p70"/>
          <p:cNvSpPr txBox="1"/>
          <p:nvPr>
            <p:ph type="title"/>
          </p:nvPr>
        </p:nvSpPr>
        <p:spPr>
          <a:xfrm>
            <a:off x="105348" y="90625"/>
            <a:ext cx="10019700" cy="5436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2800"/>
              <a:buFont typeface="Calibri"/>
              <a:buNone/>
            </a:pPr>
            <a:r>
              <a:rPr lang="en-US"/>
              <a:t>Agents comparison B &gt; T</a:t>
            </a:r>
            <a:endParaRPr/>
          </a:p>
        </p:txBody>
      </p:sp>
      <p:sp>
        <p:nvSpPr>
          <p:cNvPr id="636" name="Google Shape;636;p70"/>
          <p:cNvSpPr txBox="1"/>
          <p:nvPr/>
        </p:nvSpPr>
        <p:spPr>
          <a:xfrm>
            <a:off x="951625" y="4790900"/>
            <a:ext cx="48345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Increasing budget make the primal dual agent being outperformed by the CombUCB1 even in almost non-stationary </a:t>
            </a:r>
            <a:r>
              <a:rPr lang="en-US"/>
              <a:t>environment.</a:t>
            </a:r>
            <a:endParaRPr/>
          </a:p>
        </p:txBody>
      </p:sp>
      <p:sp>
        <p:nvSpPr>
          <p:cNvPr id="637" name="Google Shape;637;p70"/>
          <p:cNvSpPr txBox="1"/>
          <p:nvPr/>
        </p:nvSpPr>
        <p:spPr>
          <a:xfrm>
            <a:off x="6592325" y="4683200"/>
            <a:ext cx="48345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As expected the CombUCB1 agent thrive with almost stationary environment also when B &gt; T.</a:t>
            </a:r>
            <a:endParaRPr b="1"/>
          </a:p>
        </p:txBody>
      </p:sp>
      <p:pic>
        <p:nvPicPr>
          <p:cNvPr id="638" name="Google Shape;638;p70"/>
          <p:cNvPicPr preferRelativeResize="0"/>
          <p:nvPr/>
        </p:nvPicPr>
        <p:blipFill>
          <a:blip r:embed="rId3">
            <a:alphaModFix/>
          </a:blip>
          <a:stretch>
            <a:fillRect/>
          </a:stretch>
        </p:blipFill>
        <p:spPr>
          <a:xfrm>
            <a:off x="951622" y="1537025"/>
            <a:ext cx="4491979" cy="2876350"/>
          </a:xfrm>
          <a:prstGeom prst="rect">
            <a:avLst/>
          </a:prstGeom>
          <a:noFill/>
          <a:ln>
            <a:noFill/>
          </a:ln>
        </p:spPr>
      </p:pic>
      <p:pic>
        <p:nvPicPr>
          <p:cNvPr id="639" name="Google Shape;639;p70"/>
          <p:cNvPicPr preferRelativeResize="0"/>
          <p:nvPr/>
        </p:nvPicPr>
        <p:blipFill>
          <a:blip r:embed="rId4">
            <a:alphaModFix/>
          </a:blip>
          <a:stretch>
            <a:fillRect/>
          </a:stretch>
        </p:blipFill>
        <p:spPr>
          <a:xfrm>
            <a:off x="6592333" y="1537025"/>
            <a:ext cx="4500268" cy="2876351"/>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4" name="Shape 644"/>
        <p:cNvGrpSpPr/>
        <p:nvPr/>
      </p:nvGrpSpPr>
      <p:grpSpPr>
        <a:xfrm>
          <a:off x="0" y="0"/>
          <a:ext cx="0" cy="0"/>
          <a:chOff x="0" y="0"/>
          <a:chExt cx="0" cy="0"/>
        </a:xfrm>
      </p:grpSpPr>
      <p:sp>
        <p:nvSpPr>
          <p:cNvPr id="645" name="Google Shape;645;p71"/>
          <p:cNvSpPr txBox="1"/>
          <p:nvPr>
            <p:ph idx="12" type="sldNum"/>
          </p:nvPr>
        </p:nvSpPr>
        <p:spPr>
          <a:xfrm>
            <a:off x="11013988" y="6359546"/>
            <a:ext cx="9660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r>
              <a:rPr lang="en-US"/>
              <a:t>/XX</a:t>
            </a:r>
            <a:endParaRPr b="0" sz="1200">
              <a:solidFill>
                <a:srgbClr val="888888"/>
              </a:solidFill>
            </a:endParaRPr>
          </a:p>
        </p:txBody>
      </p:sp>
      <p:sp>
        <p:nvSpPr>
          <p:cNvPr id="646" name="Google Shape;646;p71"/>
          <p:cNvSpPr txBox="1"/>
          <p:nvPr>
            <p:ph type="title"/>
          </p:nvPr>
        </p:nvSpPr>
        <p:spPr>
          <a:xfrm>
            <a:off x="105355" y="90617"/>
            <a:ext cx="6971400" cy="5436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Conclusions</a:t>
            </a:r>
            <a:endParaRPr/>
          </a:p>
        </p:txBody>
      </p:sp>
      <p:sp>
        <p:nvSpPr>
          <p:cNvPr id="647" name="Google Shape;647;p71"/>
          <p:cNvSpPr txBox="1"/>
          <p:nvPr/>
        </p:nvSpPr>
        <p:spPr>
          <a:xfrm>
            <a:off x="590725" y="987600"/>
            <a:ext cx="10153200" cy="51597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US"/>
              <a:t>Requirement 1:</a:t>
            </a:r>
            <a:endParaRPr b="1"/>
          </a:p>
          <a:p>
            <a:pPr indent="-317500" lvl="0" marL="457200" rtl="0" algn="l">
              <a:lnSpc>
                <a:spcPct val="150000"/>
              </a:lnSpc>
              <a:spcBef>
                <a:spcPts val="0"/>
              </a:spcBef>
              <a:spcAft>
                <a:spcPts val="0"/>
              </a:spcAft>
              <a:buSzPts val="1400"/>
              <a:buChar char="●"/>
            </a:pPr>
            <a:r>
              <a:rPr lang="en-US"/>
              <a:t>UCB1 no budget constraint  –&gt; sublinear regret</a:t>
            </a:r>
            <a:endParaRPr/>
          </a:p>
          <a:p>
            <a:pPr indent="-317500" lvl="0" marL="457200" rtl="0" algn="l">
              <a:lnSpc>
                <a:spcPct val="150000"/>
              </a:lnSpc>
              <a:spcBef>
                <a:spcPts val="0"/>
              </a:spcBef>
              <a:spcAft>
                <a:spcPts val="0"/>
              </a:spcAft>
              <a:buSzPts val="1400"/>
              <a:buChar char="●"/>
            </a:pPr>
            <a:r>
              <a:rPr lang="en-US"/>
              <a:t>UCB1 with budget constraint  –&gt; sublinear regret</a:t>
            </a:r>
            <a:endParaRPr/>
          </a:p>
          <a:p>
            <a:pPr indent="0" lvl="0" marL="0" rtl="0" algn="l">
              <a:lnSpc>
                <a:spcPct val="150000"/>
              </a:lnSpc>
              <a:spcBef>
                <a:spcPts val="0"/>
              </a:spcBef>
              <a:spcAft>
                <a:spcPts val="0"/>
              </a:spcAft>
              <a:buNone/>
            </a:pPr>
            <a:r>
              <a:rPr b="1" lang="en-US"/>
              <a:t>Requirement 2:</a:t>
            </a:r>
            <a:endParaRPr b="1"/>
          </a:p>
          <a:p>
            <a:pPr indent="-317500" lvl="0" marL="457200" rtl="0" algn="l">
              <a:lnSpc>
                <a:spcPct val="150000"/>
              </a:lnSpc>
              <a:spcBef>
                <a:spcPts val="0"/>
              </a:spcBef>
              <a:spcAft>
                <a:spcPts val="0"/>
              </a:spcAft>
              <a:buSzPts val="1400"/>
              <a:buChar char="●"/>
            </a:pPr>
            <a:r>
              <a:rPr lang="en-US"/>
              <a:t>Combinatorial UCB (with GP)  –&gt; sublinear regret    </a:t>
            </a:r>
            <a:endParaRPr/>
          </a:p>
          <a:p>
            <a:pPr indent="0" lvl="0" marL="0" rtl="0" algn="l">
              <a:lnSpc>
                <a:spcPct val="150000"/>
              </a:lnSpc>
              <a:spcBef>
                <a:spcPts val="0"/>
              </a:spcBef>
              <a:spcAft>
                <a:spcPts val="0"/>
              </a:spcAft>
              <a:buNone/>
            </a:pPr>
            <a:r>
              <a:rPr b="1" lang="en-US"/>
              <a:t>Requirement 3:</a:t>
            </a:r>
            <a:endParaRPr b="1"/>
          </a:p>
          <a:p>
            <a:pPr indent="-317500" lvl="0" marL="457200" rtl="0" algn="l">
              <a:lnSpc>
                <a:spcPct val="150000"/>
              </a:lnSpc>
              <a:spcBef>
                <a:spcPts val="0"/>
              </a:spcBef>
              <a:spcAft>
                <a:spcPts val="0"/>
              </a:spcAft>
              <a:buSzPts val="1400"/>
              <a:buChar char="●"/>
            </a:pPr>
            <a:r>
              <a:rPr lang="en-US"/>
              <a:t>Primal-Dual (EXP3.P) single product  –&gt; sublinear regret</a:t>
            </a:r>
            <a:endParaRPr/>
          </a:p>
          <a:p>
            <a:pPr indent="0" lvl="0" marL="0" rtl="0" algn="l">
              <a:lnSpc>
                <a:spcPct val="150000"/>
              </a:lnSpc>
              <a:spcBef>
                <a:spcPts val="0"/>
              </a:spcBef>
              <a:spcAft>
                <a:spcPts val="0"/>
              </a:spcAft>
              <a:buNone/>
            </a:pPr>
            <a:r>
              <a:rPr b="1" lang="en-US"/>
              <a:t>Requirement 4:</a:t>
            </a:r>
            <a:endParaRPr b="1"/>
          </a:p>
          <a:p>
            <a:pPr indent="-317500" lvl="0" marL="457200" rtl="0" algn="l">
              <a:lnSpc>
                <a:spcPct val="150000"/>
              </a:lnSpc>
              <a:spcBef>
                <a:spcPts val="0"/>
              </a:spcBef>
              <a:spcAft>
                <a:spcPts val="0"/>
              </a:spcAft>
              <a:buClr>
                <a:schemeClr val="dk1"/>
              </a:buClr>
              <a:buSzPts val="1400"/>
              <a:buChar char="●"/>
            </a:pPr>
            <a:r>
              <a:rPr lang="en-US">
                <a:solidFill>
                  <a:schemeClr val="dk1"/>
                </a:solidFill>
              </a:rPr>
              <a:t>Primal-Dual (EXP3.P) multiple products  –&gt; sublinear regret</a:t>
            </a:r>
            <a:endParaRPr>
              <a:solidFill>
                <a:schemeClr val="dk1"/>
              </a:solidFill>
            </a:endParaRPr>
          </a:p>
          <a:p>
            <a:pPr indent="0" lvl="0" marL="0" rtl="0" algn="l">
              <a:lnSpc>
                <a:spcPct val="150000"/>
              </a:lnSpc>
              <a:spcBef>
                <a:spcPts val="0"/>
              </a:spcBef>
              <a:spcAft>
                <a:spcPts val="0"/>
              </a:spcAft>
              <a:buNone/>
            </a:pPr>
            <a:r>
              <a:rPr b="1" lang="en-US"/>
              <a:t>Requirement 5:</a:t>
            </a:r>
            <a:endParaRPr b="1"/>
          </a:p>
          <a:p>
            <a:pPr indent="-317500" lvl="0" marL="457200" rtl="0" algn="l">
              <a:lnSpc>
                <a:spcPct val="150000"/>
              </a:lnSpc>
              <a:spcBef>
                <a:spcPts val="0"/>
              </a:spcBef>
              <a:spcAft>
                <a:spcPts val="0"/>
              </a:spcAft>
              <a:buSzPts val="1400"/>
              <a:buChar char="●"/>
            </a:pPr>
            <a:r>
              <a:rPr lang="en-US"/>
              <a:t>Combinatorial UCB (with GP and SW)  </a:t>
            </a:r>
            <a:r>
              <a:rPr lang="en-US">
                <a:solidFill>
                  <a:schemeClr val="dk1"/>
                </a:solidFill>
              </a:rPr>
              <a:t>–&gt; sublinear regret</a:t>
            </a:r>
            <a:endParaRPr>
              <a:solidFill>
                <a:schemeClr val="dk1"/>
              </a:solidFill>
            </a:endParaRPr>
          </a:p>
          <a:p>
            <a:pPr indent="-317500" lvl="0" marL="457200" rtl="0" algn="l">
              <a:lnSpc>
                <a:spcPct val="150000"/>
              </a:lnSpc>
              <a:spcBef>
                <a:spcPts val="0"/>
              </a:spcBef>
              <a:spcAft>
                <a:spcPts val="0"/>
              </a:spcAft>
              <a:buSzPts val="1400"/>
              <a:buChar char="●"/>
            </a:pPr>
            <a:r>
              <a:rPr lang="en-US">
                <a:solidFill>
                  <a:schemeClr val="dk1"/>
                </a:solidFill>
              </a:rPr>
              <a:t>Comparison between Combinatorial UCB (with GP and SW) and Primal-Dual  –&gt; coherent results</a:t>
            </a:r>
            <a:endParaRPr>
              <a:solidFill>
                <a:schemeClr val="dk1"/>
              </a:solidFill>
            </a:endParaRPr>
          </a:p>
          <a:p>
            <a:pPr indent="0" lvl="0" marL="0" rtl="0" algn="l">
              <a:lnSpc>
                <a:spcPct val="150000"/>
              </a:lnSpc>
              <a:spcBef>
                <a:spcPts val="0"/>
              </a:spcBef>
              <a:spcAft>
                <a:spcPts val="0"/>
              </a:spcAft>
              <a:buNone/>
            </a:pPr>
            <a:r>
              <a:rPr b="1" lang="en-US">
                <a:solidFill>
                  <a:schemeClr val="dk1"/>
                </a:solidFill>
              </a:rPr>
              <a:t>Further improvements</a:t>
            </a:r>
            <a:r>
              <a:rPr lang="en-US">
                <a:solidFill>
                  <a:schemeClr val="dk1"/>
                </a:solidFill>
              </a:rPr>
              <a:t>:</a:t>
            </a:r>
            <a:endParaRPr>
              <a:solidFill>
                <a:schemeClr val="dk1"/>
              </a:solidFill>
            </a:endParaRPr>
          </a:p>
          <a:p>
            <a:pPr indent="-317500" lvl="0" marL="457200" rtl="0" algn="l">
              <a:lnSpc>
                <a:spcPct val="150000"/>
              </a:lnSpc>
              <a:spcBef>
                <a:spcPts val="0"/>
              </a:spcBef>
              <a:spcAft>
                <a:spcPts val="0"/>
              </a:spcAft>
              <a:buClr>
                <a:schemeClr val="dk1"/>
              </a:buClr>
              <a:buSzPts val="1400"/>
              <a:buChar char="●"/>
            </a:pPr>
            <a:r>
              <a:rPr lang="en-US">
                <a:solidFill>
                  <a:schemeClr val="dk1"/>
                </a:solidFill>
              </a:rPr>
              <a:t>Create new environments</a:t>
            </a:r>
            <a:endParaRPr>
              <a:solidFill>
                <a:schemeClr val="dk1"/>
              </a:solidFill>
            </a:endParaRPr>
          </a:p>
          <a:p>
            <a:pPr indent="-317500" lvl="0" marL="457200" rtl="0" algn="l">
              <a:lnSpc>
                <a:spcPct val="150000"/>
              </a:lnSpc>
              <a:spcBef>
                <a:spcPts val="0"/>
              </a:spcBef>
              <a:spcAft>
                <a:spcPts val="0"/>
              </a:spcAft>
              <a:buClr>
                <a:schemeClr val="dk1"/>
              </a:buClr>
              <a:buSzPts val="1400"/>
              <a:buChar char="●"/>
            </a:pPr>
            <a:r>
              <a:rPr lang="en-US">
                <a:solidFill>
                  <a:schemeClr val="dk1"/>
                </a:solidFill>
              </a:rPr>
              <a:t>Test each algorithm under different conditions (limit cases, new environments, different parameters,…)</a:t>
            </a:r>
            <a:endParaRPr>
              <a:solidFill>
                <a:schemeClr val="dk1"/>
              </a:solidFill>
            </a:endParaRPr>
          </a:p>
          <a:p>
            <a:pPr indent="-317500" lvl="0" marL="457200" rtl="0" algn="l">
              <a:lnSpc>
                <a:spcPct val="150000"/>
              </a:lnSpc>
              <a:spcBef>
                <a:spcPts val="0"/>
              </a:spcBef>
              <a:spcAft>
                <a:spcPts val="0"/>
              </a:spcAft>
              <a:buClr>
                <a:schemeClr val="dk1"/>
              </a:buClr>
              <a:buSzPts val="1400"/>
              <a:buChar char="●"/>
            </a:pPr>
            <a:r>
              <a:rPr lang="en-US">
                <a:solidFill>
                  <a:schemeClr val="dk1"/>
                </a:solidFill>
              </a:rPr>
              <a:t>Further optimize each algorithms by hyperparameters tuning </a:t>
            </a:r>
            <a:endParaRPr>
              <a:solidFill>
                <a:schemeClr val="dk1"/>
              </a:solidFill>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2" name="Shape 652"/>
        <p:cNvGrpSpPr/>
        <p:nvPr/>
      </p:nvGrpSpPr>
      <p:grpSpPr>
        <a:xfrm>
          <a:off x="0" y="0"/>
          <a:ext cx="0" cy="0"/>
          <a:chOff x="0" y="0"/>
          <a:chExt cx="0" cy="0"/>
        </a:xfrm>
      </p:grpSpPr>
      <p:sp>
        <p:nvSpPr>
          <p:cNvPr id="653" name="Google Shape;653;p72"/>
          <p:cNvSpPr txBox="1"/>
          <p:nvPr>
            <p:ph idx="12" type="sldNum"/>
          </p:nvPr>
        </p:nvSpPr>
        <p:spPr>
          <a:xfrm>
            <a:off x="11013988" y="6359546"/>
            <a:ext cx="9660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r>
              <a:rPr lang="en-US"/>
              <a:t>/XX</a:t>
            </a:r>
            <a:endParaRPr b="0" sz="1200">
              <a:solidFill>
                <a:srgbClr val="888888"/>
              </a:solidFill>
            </a:endParaRPr>
          </a:p>
        </p:txBody>
      </p:sp>
      <p:sp>
        <p:nvSpPr>
          <p:cNvPr id="654" name="Google Shape;654;p72"/>
          <p:cNvSpPr txBox="1"/>
          <p:nvPr>
            <p:ph type="title"/>
          </p:nvPr>
        </p:nvSpPr>
        <p:spPr>
          <a:xfrm>
            <a:off x="105355" y="90617"/>
            <a:ext cx="6971400" cy="5436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Useful Links</a:t>
            </a:r>
            <a:endParaRPr/>
          </a:p>
        </p:txBody>
      </p:sp>
      <p:sp>
        <p:nvSpPr>
          <p:cNvPr id="655" name="Google Shape;655;p72"/>
          <p:cNvSpPr txBox="1"/>
          <p:nvPr/>
        </p:nvSpPr>
        <p:spPr>
          <a:xfrm>
            <a:off x="636875" y="1402975"/>
            <a:ext cx="5934900" cy="198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t>Github link to the Repository of the Project:</a:t>
            </a:r>
            <a:endParaRPr sz="1800"/>
          </a:p>
          <a:p>
            <a:pPr indent="-342900" lvl="0" marL="457200" rtl="0" algn="l">
              <a:spcBef>
                <a:spcPts val="0"/>
              </a:spcBef>
              <a:spcAft>
                <a:spcPts val="0"/>
              </a:spcAft>
              <a:buSzPts val="1800"/>
              <a:buChar char="●"/>
            </a:pPr>
            <a:r>
              <a:rPr lang="en-US" sz="1800" u="sng">
                <a:solidFill>
                  <a:schemeClr val="hlink"/>
                </a:solidFill>
                <a:hlinkClick r:id="rId3"/>
              </a:rPr>
              <a:t>https://github.com/Digioref/OLA-Pricing.git</a:t>
            </a:r>
            <a:endParaRPr sz="2100"/>
          </a:p>
          <a:p>
            <a:pPr indent="0" lvl="0" marL="0" rtl="0" algn="l">
              <a:spcBef>
                <a:spcPts val="0"/>
              </a:spcBef>
              <a:spcAft>
                <a:spcPts val="0"/>
              </a:spcAft>
              <a:buNone/>
            </a:pPr>
            <a:r>
              <a:t/>
            </a:r>
            <a:endParaRPr sz="2100"/>
          </a:p>
          <a:p>
            <a:pPr indent="0" lvl="0" marL="0" rtl="0" algn="l">
              <a:spcBef>
                <a:spcPts val="0"/>
              </a:spcBef>
              <a:spcAft>
                <a:spcPts val="0"/>
              </a:spcAft>
              <a:buNone/>
            </a:pPr>
            <a:r>
              <a:rPr lang="en-US" sz="1800"/>
              <a:t>Paper of EXP3.P:</a:t>
            </a:r>
            <a:endParaRPr sz="1800"/>
          </a:p>
          <a:p>
            <a:pPr indent="-342900" lvl="0" marL="457200" rtl="0" algn="l">
              <a:spcBef>
                <a:spcPts val="0"/>
              </a:spcBef>
              <a:spcAft>
                <a:spcPts val="0"/>
              </a:spcAft>
              <a:buSzPts val="1800"/>
              <a:buChar char="●"/>
            </a:pPr>
            <a:r>
              <a:rPr lang="en-US" sz="1800" u="sng">
                <a:solidFill>
                  <a:schemeClr val="hlink"/>
                </a:solidFill>
                <a:hlinkClick r:id="rId4"/>
              </a:rPr>
              <a:t>https://cesa-bianchi.di.unimi.it/Pubblicazioni/J18.pdf</a:t>
            </a:r>
            <a:endParaRPr sz="1800"/>
          </a:p>
        </p:txBody>
      </p:sp>
    </p:spTree>
  </p:cSld>
  <p:clrMapOvr>
    <a:masterClrMapping/>
  </p:clrMapOvr>
  <mc:AlternateContent>
    <mc:Choice Requires="p14">
      <p:transition spd="med">
        <p14:prism dir="l"/>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10"/>
          <p:cNvSpPr txBox="1"/>
          <p:nvPr>
            <p:ph idx="12" type="sldNum"/>
          </p:nvPr>
        </p:nvSpPr>
        <p:spPr>
          <a:xfrm>
            <a:off x="11013988" y="6359546"/>
            <a:ext cx="965887"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r>
              <a:rPr lang="en-US"/>
              <a:t>/XX</a:t>
            </a:r>
            <a:endParaRPr/>
          </a:p>
        </p:txBody>
      </p:sp>
      <p:sp>
        <p:nvSpPr>
          <p:cNvPr id="83" name="Google Shape;83;p10"/>
          <p:cNvSpPr txBox="1"/>
          <p:nvPr>
            <p:ph type="title"/>
          </p:nvPr>
        </p:nvSpPr>
        <p:spPr>
          <a:xfrm>
            <a:off x="105355" y="90617"/>
            <a:ext cx="6971271" cy="543697"/>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2800"/>
              <a:buFont typeface="Calibri"/>
              <a:buNone/>
            </a:pPr>
            <a:r>
              <a:rPr lang="en-US"/>
              <a:t>Baseline (Clairvoyant)</a:t>
            </a:r>
            <a:endParaRPr/>
          </a:p>
        </p:txBody>
      </p:sp>
      <p:sp>
        <p:nvSpPr>
          <p:cNvPr id="84" name="Google Shape;84;p10"/>
          <p:cNvSpPr txBox="1"/>
          <p:nvPr/>
        </p:nvSpPr>
        <p:spPr>
          <a:xfrm>
            <a:off x="761135" y="1416537"/>
            <a:ext cx="10363200" cy="1200600"/>
          </a:xfrm>
          <a:prstGeom prst="rect">
            <a:avLst/>
          </a:prstGeom>
          <a:noFill/>
          <a:ln>
            <a:noFill/>
          </a:ln>
        </p:spPr>
        <p:txBody>
          <a:bodyPr anchorCtr="0" anchor="t" bIns="45700" lIns="91425" spcFirstLastPara="1" rIns="91425" wrap="square" tIns="45700">
            <a:spAutoFit/>
          </a:bodyPr>
          <a:lstStyle/>
          <a:p>
            <a:pPr indent="-114300" lvl="0" marL="0" marR="0" rtl="0" algn="l">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Knows the </a:t>
            </a:r>
            <a:r>
              <a:rPr b="1" lang="en-US" sz="1800">
                <a:solidFill>
                  <a:schemeClr val="dk1"/>
                </a:solidFill>
                <a:latin typeface="Calibri"/>
                <a:ea typeface="Calibri"/>
                <a:cs typeface="Calibri"/>
                <a:sym typeface="Calibri"/>
              </a:rPr>
              <a:t>true distribution of valuations</a:t>
            </a:r>
            <a:r>
              <a:rPr lang="en-US" sz="1800">
                <a:solidFill>
                  <a:schemeClr val="dk1"/>
                </a:solidFill>
                <a:latin typeface="Calibri"/>
                <a:ea typeface="Calibri"/>
                <a:cs typeface="Calibri"/>
                <a:sym typeface="Calibri"/>
              </a:rPr>
              <a:t>.</a:t>
            </a:r>
            <a:endParaRPr/>
          </a:p>
          <a:p>
            <a:pPr indent="-114300" lvl="0" marL="0" marR="0" rtl="0" algn="l">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Chooses the price (or mix of prices) that </a:t>
            </a:r>
            <a:r>
              <a:rPr b="1" lang="en-US" sz="1800">
                <a:solidFill>
                  <a:schemeClr val="dk1"/>
                </a:solidFill>
                <a:latin typeface="Calibri"/>
                <a:ea typeface="Calibri"/>
                <a:cs typeface="Calibri"/>
                <a:sym typeface="Calibri"/>
              </a:rPr>
              <a:t>maximizes expected profit</a:t>
            </a:r>
            <a:r>
              <a:rPr lang="en-US" sz="1800">
                <a:solidFill>
                  <a:schemeClr val="dk1"/>
                </a:solidFill>
                <a:latin typeface="Calibri"/>
                <a:ea typeface="Calibri"/>
                <a:cs typeface="Calibri"/>
                <a:sym typeface="Calibri"/>
              </a:rPr>
              <a:t> under budget constraints.</a:t>
            </a:r>
            <a:endParaRPr/>
          </a:p>
          <a:p>
            <a:pPr indent="-114300" lvl="0" marL="0" marR="0" rtl="0" algn="l">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Computed by solving an LP.</a:t>
            </a:r>
            <a:endParaRPr/>
          </a:p>
          <a:p>
            <a:pPr indent="-114300" lvl="0" marL="0" marR="0" rtl="0" algn="l">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Serves as the </a:t>
            </a:r>
            <a:r>
              <a:rPr b="1" lang="en-US" sz="1800">
                <a:solidFill>
                  <a:schemeClr val="dk1"/>
                </a:solidFill>
                <a:latin typeface="Calibri"/>
                <a:ea typeface="Calibri"/>
                <a:cs typeface="Calibri"/>
                <a:sym typeface="Calibri"/>
              </a:rPr>
              <a:t>upper bound</a:t>
            </a:r>
            <a:r>
              <a:rPr lang="en-US" sz="1800">
                <a:solidFill>
                  <a:schemeClr val="dk1"/>
                </a:solidFill>
                <a:latin typeface="Calibri"/>
                <a:ea typeface="Calibri"/>
                <a:cs typeface="Calibri"/>
                <a:sym typeface="Calibri"/>
              </a:rPr>
              <a:t> against which we compare regret.</a:t>
            </a:r>
            <a:endParaRPr/>
          </a:p>
        </p:txBody>
      </p:sp>
      <p:sp>
        <p:nvSpPr>
          <p:cNvPr id="85" name="Google Shape;85;p10"/>
          <p:cNvSpPr txBox="1"/>
          <p:nvPr/>
        </p:nvSpPr>
        <p:spPr>
          <a:xfrm>
            <a:off x="1130800" y="4827375"/>
            <a:ext cx="1966200" cy="40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N.B.: cost is {0,1} </a:t>
            </a:r>
            <a:endParaRPr/>
          </a:p>
        </p:txBody>
      </p:sp>
      <p:pic>
        <p:nvPicPr>
          <p:cNvPr id="86" name="Google Shape;86;p10"/>
          <p:cNvPicPr preferRelativeResize="0"/>
          <p:nvPr/>
        </p:nvPicPr>
        <p:blipFill>
          <a:blip r:embed="rId3">
            <a:alphaModFix/>
          </a:blip>
          <a:stretch>
            <a:fillRect/>
          </a:stretch>
        </p:blipFill>
        <p:spPr>
          <a:xfrm>
            <a:off x="761125" y="2807862"/>
            <a:ext cx="4105275" cy="18288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1"/>
          <p:cNvSpPr txBox="1"/>
          <p:nvPr>
            <p:ph idx="12" type="sldNum"/>
          </p:nvPr>
        </p:nvSpPr>
        <p:spPr>
          <a:xfrm>
            <a:off x="11013988" y="6359546"/>
            <a:ext cx="965887"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r>
              <a:rPr lang="en-US"/>
              <a:t>/XX</a:t>
            </a:r>
            <a:endParaRPr/>
          </a:p>
        </p:txBody>
      </p:sp>
      <p:sp>
        <p:nvSpPr>
          <p:cNvPr id="92" name="Google Shape;92;p11"/>
          <p:cNvSpPr txBox="1"/>
          <p:nvPr>
            <p:ph type="title"/>
          </p:nvPr>
        </p:nvSpPr>
        <p:spPr>
          <a:xfrm>
            <a:off x="105355" y="90617"/>
            <a:ext cx="6971271" cy="543697"/>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2800"/>
              <a:buFont typeface="Calibri"/>
              <a:buNone/>
            </a:pPr>
            <a:r>
              <a:rPr lang="en-US"/>
              <a:t>Trials and graphs without budget constraints</a:t>
            </a:r>
            <a:endParaRPr/>
          </a:p>
        </p:txBody>
      </p:sp>
      <p:sp>
        <p:nvSpPr>
          <p:cNvPr id="93" name="Google Shape;93;p11"/>
          <p:cNvSpPr txBox="1"/>
          <p:nvPr/>
        </p:nvSpPr>
        <p:spPr>
          <a:xfrm>
            <a:off x="490903" y="4691519"/>
            <a:ext cx="5698800" cy="1200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1800"/>
              <a:buFont typeface="Calibri"/>
              <a:buNone/>
            </a:pPr>
            <a:r>
              <a:rPr b="1" lang="en-US" sz="1800">
                <a:solidFill>
                  <a:schemeClr val="dk1"/>
                </a:solidFill>
                <a:latin typeface="Calibri"/>
                <a:ea typeface="Calibri"/>
                <a:cs typeface="Calibri"/>
                <a:sym typeface="Calibri"/>
              </a:rPr>
              <a:t>	Truncated Normal Distribution</a:t>
            </a:r>
            <a:endParaRPr/>
          </a:p>
          <a:p>
            <a:pPr indent="-114300" lvl="0" marL="0" marR="0" rtl="0" algn="l">
              <a:spcBef>
                <a:spcPts val="0"/>
              </a:spcBef>
              <a:spcAft>
                <a:spcPts val="0"/>
              </a:spcAft>
              <a:buClr>
                <a:schemeClr val="dk1"/>
              </a:buClr>
              <a:buSzPts val="1800"/>
              <a:buFont typeface="Arial"/>
              <a:buChar char="•"/>
            </a:pPr>
            <a:r>
              <a:rPr b="1" lang="en-US" sz="1800">
                <a:solidFill>
                  <a:schemeClr val="dk1"/>
                </a:solidFill>
                <a:latin typeface="Calibri"/>
                <a:ea typeface="Calibri"/>
                <a:cs typeface="Calibri"/>
                <a:sym typeface="Calibri"/>
              </a:rPr>
              <a:t>Cumulative </a:t>
            </a:r>
            <a:r>
              <a:rPr b="1" lang="en-US" sz="1800">
                <a:solidFill>
                  <a:schemeClr val="dk1"/>
                </a:solidFill>
                <a:latin typeface="Calibri"/>
                <a:ea typeface="Calibri"/>
                <a:cs typeface="Calibri"/>
                <a:sym typeface="Calibri"/>
              </a:rPr>
              <a:t>Regret</a:t>
            </a:r>
            <a:r>
              <a:rPr lang="en-US" sz="1800">
                <a:solidFill>
                  <a:schemeClr val="dk1"/>
                </a:solidFill>
                <a:latin typeface="Calibri"/>
                <a:ea typeface="Calibri"/>
                <a:cs typeface="Calibri"/>
                <a:sym typeface="Calibri"/>
              </a:rPr>
              <a:t>: </a:t>
            </a:r>
            <a:r>
              <a:rPr lang="en-US" sz="1800">
                <a:solidFill>
                  <a:schemeClr val="dk1"/>
                </a:solidFill>
                <a:latin typeface="Calibri"/>
                <a:ea typeface="Calibri"/>
                <a:cs typeface="Calibri"/>
                <a:sym typeface="Calibri"/>
              </a:rPr>
              <a:t>grows sublinearly → UCB1 converges.</a:t>
            </a:r>
            <a:endParaRPr/>
          </a:p>
          <a:p>
            <a:pPr indent="-114300" lvl="0" marL="0" marR="0" rtl="0" algn="l">
              <a:spcBef>
                <a:spcPts val="0"/>
              </a:spcBef>
              <a:spcAft>
                <a:spcPts val="0"/>
              </a:spcAft>
              <a:buClr>
                <a:schemeClr val="dk1"/>
              </a:buClr>
              <a:buSzPts val="1800"/>
              <a:buFont typeface="Arial"/>
              <a:buChar char="•"/>
            </a:pPr>
            <a:r>
              <a:rPr b="1" lang="en-US" sz="1800">
                <a:solidFill>
                  <a:schemeClr val="dk1"/>
                </a:solidFill>
                <a:latin typeface="Calibri"/>
                <a:ea typeface="Calibri"/>
                <a:cs typeface="Calibri"/>
                <a:sym typeface="Calibri"/>
              </a:rPr>
              <a:t>Number of Pulls</a:t>
            </a:r>
            <a:r>
              <a:rPr lang="en-US" sz="1800">
                <a:solidFill>
                  <a:schemeClr val="dk1"/>
                </a:solidFill>
                <a:latin typeface="Calibri"/>
                <a:ea typeface="Calibri"/>
                <a:cs typeface="Calibri"/>
                <a:sym typeface="Calibri"/>
              </a:rPr>
              <a:t>: most mass on the optimal price, with some exploration.</a:t>
            </a:r>
            <a:endParaRPr/>
          </a:p>
        </p:txBody>
      </p:sp>
      <p:sp>
        <p:nvSpPr>
          <p:cNvPr id="94" name="Google Shape;94;p11"/>
          <p:cNvSpPr txBox="1"/>
          <p:nvPr/>
        </p:nvSpPr>
        <p:spPr>
          <a:xfrm>
            <a:off x="6189785" y="4630361"/>
            <a:ext cx="5744308" cy="1200329"/>
          </a:xfrm>
          <a:prstGeom prst="rect">
            <a:avLst/>
          </a:prstGeom>
          <a:noFill/>
          <a:ln>
            <a:noFill/>
          </a:ln>
        </p:spPr>
        <p:txBody>
          <a:bodyPr anchorCtr="0" anchor="t" bIns="45700" lIns="91425" spcFirstLastPara="1" rIns="91425" wrap="square" tIns="45700">
            <a:spAutoFit/>
          </a:bodyPr>
          <a:lstStyle/>
          <a:p>
            <a:pPr indent="0" lvl="1" marL="457200" marR="0" rtl="0" algn="l">
              <a:spcBef>
                <a:spcPts val="0"/>
              </a:spcBef>
              <a:spcAft>
                <a:spcPts val="0"/>
              </a:spcAft>
              <a:buNone/>
            </a:pPr>
            <a:r>
              <a:rPr b="1" i="0" lang="en-US" sz="1800" u="none" cap="none" strike="noStrike">
                <a:solidFill>
                  <a:schemeClr val="dk1"/>
                </a:solidFill>
                <a:latin typeface="Calibri"/>
                <a:ea typeface="Calibri"/>
                <a:cs typeface="Calibri"/>
                <a:sym typeface="Calibri"/>
              </a:rPr>
              <a:t>	Uniform Distribution</a:t>
            </a:r>
            <a:endParaRPr/>
          </a:p>
          <a:p>
            <a:pPr indent="-114300" lvl="0" marL="0" marR="0" rtl="0" algn="l">
              <a:spcBef>
                <a:spcPts val="0"/>
              </a:spcBef>
              <a:spcAft>
                <a:spcPts val="0"/>
              </a:spcAft>
              <a:buClr>
                <a:schemeClr val="dk1"/>
              </a:buClr>
              <a:buSzPts val="1800"/>
              <a:buFont typeface="Arial"/>
              <a:buChar char="•"/>
            </a:pPr>
            <a:r>
              <a:rPr b="1" lang="en-US" sz="1800">
                <a:solidFill>
                  <a:schemeClr val="dk1"/>
                </a:solidFill>
                <a:latin typeface="Calibri"/>
                <a:ea typeface="Calibri"/>
                <a:cs typeface="Calibri"/>
                <a:sym typeface="Calibri"/>
              </a:rPr>
              <a:t>Cumulative Regret</a:t>
            </a:r>
            <a:r>
              <a:rPr lang="en-US" sz="1800">
                <a:solidFill>
                  <a:schemeClr val="dk1"/>
                </a:solidFill>
                <a:latin typeface="Calibri"/>
                <a:ea typeface="Calibri"/>
                <a:cs typeface="Calibri"/>
                <a:sym typeface="Calibri"/>
              </a:rPr>
              <a:t>: sublinear, but noisier.</a:t>
            </a:r>
            <a:endParaRPr/>
          </a:p>
          <a:p>
            <a:pPr indent="-114300" lvl="0" marL="0" marR="0" rtl="0" algn="l">
              <a:spcBef>
                <a:spcPts val="0"/>
              </a:spcBef>
              <a:spcAft>
                <a:spcPts val="0"/>
              </a:spcAft>
              <a:buClr>
                <a:schemeClr val="dk1"/>
              </a:buClr>
              <a:buSzPts val="1800"/>
              <a:buFont typeface="Arial"/>
              <a:buChar char="•"/>
            </a:pPr>
            <a:r>
              <a:rPr b="1" lang="en-US" sz="1800">
                <a:solidFill>
                  <a:schemeClr val="dk1"/>
                </a:solidFill>
                <a:latin typeface="Calibri"/>
                <a:ea typeface="Calibri"/>
                <a:cs typeface="Calibri"/>
                <a:sym typeface="Calibri"/>
              </a:rPr>
              <a:t>Pulls</a:t>
            </a:r>
            <a:r>
              <a:rPr lang="en-US" sz="1800">
                <a:solidFill>
                  <a:schemeClr val="dk1"/>
                </a:solidFill>
                <a:latin typeface="Calibri"/>
                <a:ea typeface="Calibri"/>
                <a:cs typeface="Calibri"/>
                <a:sym typeface="Calibri"/>
              </a:rPr>
              <a:t>: spread across several prices → higher exploration due to uncertainty.</a:t>
            </a:r>
            <a:endParaRPr/>
          </a:p>
        </p:txBody>
      </p:sp>
      <p:pic>
        <p:nvPicPr>
          <p:cNvPr id="95" name="Google Shape;95;p11"/>
          <p:cNvPicPr preferRelativeResize="0"/>
          <p:nvPr/>
        </p:nvPicPr>
        <p:blipFill rotWithShape="1">
          <a:blip r:embed="rId3">
            <a:alphaModFix/>
          </a:blip>
          <a:srcRect b="0" l="0" r="0" t="0"/>
          <a:stretch/>
        </p:blipFill>
        <p:spPr>
          <a:xfrm>
            <a:off x="1467949" y="1582616"/>
            <a:ext cx="3148012" cy="2594829"/>
          </a:xfrm>
          <a:prstGeom prst="rect">
            <a:avLst/>
          </a:prstGeom>
          <a:noFill/>
          <a:ln>
            <a:noFill/>
          </a:ln>
        </p:spPr>
      </p:pic>
      <p:pic>
        <p:nvPicPr>
          <p:cNvPr id="96" name="Google Shape;96;p11"/>
          <p:cNvPicPr preferRelativeResize="0"/>
          <p:nvPr/>
        </p:nvPicPr>
        <p:blipFill rotWithShape="1">
          <a:blip r:embed="rId4">
            <a:alphaModFix/>
          </a:blip>
          <a:srcRect b="0" l="0" r="0" t="0"/>
          <a:stretch/>
        </p:blipFill>
        <p:spPr>
          <a:xfrm>
            <a:off x="6746631" y="1582616"/>
            <a:ext cx="3148012" cy="259482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12"/>
          <p:cNvSpPr txBox="1"/>
          <p:nvPr>
            <p:ph idx="12" type="sldNum"/>
          </p:nvPr>
        </p:nvSpPr>
        <p:spPr>
          <a:xfrm>
            <a:off x="11013988" y="6359546"/>
            <a:ext cx="965887"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r>
              <a:rPr lang="en-US"/>
              <a:t>/XX</a:t>
            </a:r>
            <a:endParaRPr/>
          </a:p>
        </p:txBody>
      </p:sp>
      <p:sp>
        <p:nvSpPr>
          <p:cNvPr id="102" name="Google Shape;102;p12"/>
          <p:cNvSpPr txBox="1"/>
          <p:nvPr>
            <p:ph type="title"/>
          </p:nvPr>
        </p:nvSpPr>
        <p:spPr>
          <a:xfrm>
            <a:off x="105355" y="90617"/>
            <a:ext cx="6971271" cy="543697"/>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2800"/>
              <a:buFont typeface="Calibri"/>
              <a:buNone/>
            </a:pPr>
            <a:r>
              <a:rPr lang="en-US"/>
              <a:t>Trials and graphs without budget constraints</a:t>
            </a:r>
            <a:endParaRPr/>
          </a:p>
        </p:txBody>
      </p:sp>
      <p:sp>
        <p:nvSpPr>
          <p:cNvPr id="103" name="Google Shape;103;p12"/>
          <p:cNvSpPr txBox="1"/>
          <p:nvPr/>
        </p:nvSpPr>
        <p:spPr>
          <a:xfrm>
            <a:off x="490903" y="4691519"/>
            <a:ext cx="5698882" cy="1200329"/>
          </a:xfrm>
          <a:prstGeom prst="rect">
            <a:avLst/>
          </a:prstGeom>
          <a:noFill/>
          <a:ln>
            <a:noFill/>
          </a:ln>
        </p:spPr>
        <p:txBody>
          <a:bodyPr anchorCtr="0" anchor="t" bIns="45700" lIns="91425" spcFirstLastPara="1" rIns="91425" wrap="square" tIns="45700">
            <a:spAutoFit/>
          </a:bodyPr>
          <a:lstStyle/>
          <a:p>
            <a:pPr indent="0" lvl="1" marL="457200" marR="0" rtl="0" algn="l">
              <a:spcBef>
                <a:spcPts val="0"/>
              </a:spcBef>
              <a:spcAft>
                <a:spcPts val="0"/>
              </a:spcAft>
              <a:buNone/>
            </a:pPr>
            <a:r>
              <a:rPr b="1" i="0" lang="en-US" sz="1800" u="none" cap="none" strike="noStrike">
                <a:solidFill>
                  <a:schemeClr val="dk1"/>
                </a:solidFill>
                <a:latin typeface="Calibri"/>
                <a:ea typeface="Calibri"/>
                <a:cs typeface="Calibri"/>
                <a:sym typeface="Calibri"/>
              </a:rPr>
              <a:t>	 Beta Distribution</a:t>
            </a:r>
            <a:endParaRPr/>
          </a:p>
          <a:p>
            <a:pPr indent="-114300" lvl="0" marL="0" marR="0" rtl="0" algn="l">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Optimal price is lower (since mean valuation is low).</a:t>
            </a:r>
            <a:endParaRPr/>
          </a:p>
          <a:p>
            <a:pPr indent="-114300" lvl="0" marL="0" marR="0" rtl="0" algn="l">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Agent converges well: pulls mostly the optimal lower prices.</a:t>
            </a:r>
            <a:endParaRPr/>
          </a:p>
        </p:txBody>
      </p:sp>
      <p:sp>
        <p:nvSpPr>
          <p:cNvPr id="104" name="Google Shape;104;p12"/>
          <p:cNvSpPr txBox="1"/>
          <p:nvPr/>
        </p:nvSpPr>
        <p:spPr>
          <a:xfrm>
            <a:off x="6189785" y="4630361"/>
            <a:ext cx="5744308"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1800"/>
              <a:buFont typeface="Calibri"/>
              <a:buNone/>
            </a:pPr>
            <a:r>
              <a:rPr b="1" lang="en-US" sz="1800">
                <a:solidFill>
                  <a:schemeClr val="dk1"/>
                </a:solidFill>
                <a:latin typeface="Calibri"/>
                <a:ea typeface="Calibri"/>
                <a:cs typeface="Calibri"/>
                <a:sym typeface="Calibri"/>
              </a:rPr>
              <a:t>	Truncated Exponential</a:t>
            </a:r>
            <a:endParaRPr/>
          </a:p>
          <a:p>
            <a:pPr indent="-114300" lvl="0" marL="0" marR="0" rtl="0" algn="l">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Optimal price shifts higher compared to Beta.</a:t>
            </a:r>
            <a:endParaRPr/>
          </a:p>
          <a:p>
            <a:pPr indent="-114300" lvl="0" marL="0" marR="0" rtl="0" algn="l">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Again, UCB1 identifies the best price and regret stays sublinear.</a:t>
            </a:r>
            <a:endParaRPr/>
          </a:p>
        </p:txBody>
      </p:sp>
      <p:pic>
        <p:nvPicPr>
          <p:cNvPr id="105" name="Google Shape;105;p12"/>
          <p:cNvPicPr preferRelativeResize="0"/>
          <p:nvPr/>
        </p:nvPicPr>
        <p:blipFill rotWithShape="1">
          <a:blip r:embed="rId3">
            <a:alphaModFix/>
          </a:blip>
          <a:srcRect b="0" l="0" r="0" t="0"/>
          <a:stretch/>
        </p:blipFill>
        <p:spPr>
          <a:xfrm>
            <a:off x="797169" y="1576754"/>
            <a:ext cx="3631570" cy="2993414"/>
          </a:xfrm>
          <a:prstGeom prst="rect">
            <a:avLst/>
          </a:prstGeom>
          <a:noFill/>
          <a:ln>
            <a:noFill/>
          </a:ln>
        </p:spPr>
      </p:pic>
      <p:pic>
        <p:nvPicPr>
          <p:cNvPr id="106" name="Google Shape;106;p12"/>
          <p:cNvPicPr preferRelativeResize="0"/>
          <p:nvPr/>
        </p:nvPicPr>
        <p:blipFill rotWithShape="1">
          <a:blip r:embed="rId4">
            <a:alphaModFix/>
          </a:blip>
          <a:srcRect b="0" l="0" r="0" t="0"/>
          <a:stretch/>
        </p:blipFill>
        <p:spPr>
          <a:xfrm>
            <a:off x="6406314" y="1575789"/>
            <a:ext cx="3631570" cy="2993414"/>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